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77" r:id="rId2"/>
    <p:sldId id="364" r:id="rId3"/>
    <p:sldId id="348" r:id="rId4"/>
    <p:sldId id="258" r:id="rId5"/>
    <p:sldId id="257" r:id="rId6"/>
    <p:sldId id="339" r:id="rId7"/>
    <p:sldId id="340" r:id="rId8"/>
    <p:sldId id="341" r:id="rId9"/>
    <p:sldId id="276" r:id="rId10"/>
    <p:sldId id="268" r:id="rId11"/>
    <p:sldId id="342" r:id="rId12"/>
    <p:sldId id="343" r:id="rId13"/>
    <p:sldId id="292" r:id="rId14"/>
    <p:sldId id="295" r:id="rId15"/>
    <p:sldId id="293" r:id="rId16"/>
    <p:sldId id="299" r:id="rId17"/>
    <p:sldId id="344" r:id="rId18"/>
    <p:sldId id="349" r:id="rId19"/>
    <p:sldId id="338" r:id="rId20"/>
    <p:sldId id="329" r:id="rId21"/>
    <p:sldId id="262" r:id="rId22"/>
    <p:sldId id="345" r:id="rId23"/>
    <p:sldId id="347" r:id="rId24"/>
    <p:sldId id="352" r:id="rId25"/>
    <p:sldId id="353" r:id="rId26"/>
    <p:sldId id="354" r:id="rId27"/>
    <p:sldId id="265" r:id="rId28"/>
    <p:sldId id="355" r:id="rId29"/>
    <p:sldId id="356" r:id="rId30"/>
    <p:sldId id="378" r:id="rId31"/>
    <p:sldId id="357" r:id="rId32"/>
    <p:sldId id="379" r:id="rId33"/>
    <p:sldId id="359" r:id="rId34"/>
    <p:sldId id="358" r:id="rId35"/>
    <p:sldId id="351" r:id="rId36"/>
    <p:sldId id="350" r:id="rId37"/>
    <p:sldId id="314" r:id="rId38"/>
    <p:sldId id="315" r:id="rId39"/>
    <p:sldId id="316" r:id="rId40"/>
    <p:sldId id="319" r:id="rId41"/>
    <p:sldId id="332" r:id="rId42"/>
    <p:sldId id="321" r:id="rId43"/>
    <p:sldId id="333" r:id="rId44"/>
    <p:sldId id="346" r:id="rId45"/>
    <p:sldId id="322" r:id="rId46"/>
    <p:sldId id="324" r:id="rId47"/>
    <p:sldId id="336" r:id="rId48"/>
    <p:sldId id="326" r:id="rId49"/>
    <p:sldId id="334" r:id="rId50"/>
    <p:sldId id="325" r:id="rId51"/>
    <p:sldId id="335" r:id="rId52"/>
    <p:sldId id="365" r:id="rId53"/>
    <p:sldId id="256" r:id="rId54"/>
    <p:sldId id="261" r:id="rId55"/>
    <p:sldId id="270" r:id="rId56"/>
    <p:sldId id="370" r:id="rId57"/>
    <p:sldId id="376" r:id="rId58"/>
    <p:sldId id="377" r:id="rId59"/>
    <p:sldId id="274" r:id="rId60"/>
    <p:sldId id="361" r:id="rId61"/>
    <p:sldId id="362" r:id="rId62"/>
    <p:sldId id="363" r:id="rId63"/>
    <p:sldId id="279" r:id="rId64"/>
    <p:sldId id="275" r:id="rId65"/>
    <p:sldId id="360" r:id="rId66"/>
    <p:sldId id="281" r:id="rId67"/>
    <p:sldId id="282" r:id="rId68"/>
    <p:sldId id="283" r:id="rId69"/>
    <p:sldId id="380" r:id="rId70"/>
    <p:sldId id="284" r:id="rId71"/>
    <p:sldId id="286" r:id="rId72"/>
    <p:sldId id="38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F97E4-6FE6-4CD1-ACBA-88E2C7038ED0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3C120-4A99-4E32-8A42-704819F7A0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62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375A-E9CF-44F7-82BB-F8A32C63231E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4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0183-70D7-4912-A265-A9A35B7F6D0C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32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119AB-DC8C-4391-AB91-CC2060FA6836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64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5A60-7565-4B9F-A1E0-F1503C2654D3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85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EFC6-DC12-40EE-BDE9-EE0A25056781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2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880C-1F1B-4DE7-977D-A3AB084F17BC}" type="datetime1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57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803D6-51FB-483D-B4EB-3B5B2B4B08D5}" type="datetime1">
              <a:rPr lang="it-IT" smtClean="0"/>
              <a:t>15/03/2022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205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FFC4-4B7E-46C6-B492-AEFC4DDEE69C}" type="datetime1">
              <a:rPr lang="it-IT" smtClean="0"/>
              <a:t>15/03/2022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85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F172-4E57-48C6-A841-BA4BEA940DD3}" type="datetime1">
              <a:rPr lang="it-IT" smtClean="0"/>
              <a:t>15/03/2022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Robotics Project - Menolotto &amp; Maugeri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48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34D5D77-00EB-447D-A7C9-031B0A5F0C7D}" type="datetime1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Robotics Project - Menolotto &amp; Maugeri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25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BF08-6AF3-41AD-98C0-E5E70665D5E8}" type="datetime1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45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A2EE8B-CC65-4A11-B956-CE85B22A9CFF}" type="datetime1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Robotics Project - Menolotto &amp; Maugeri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4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0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0.png"/><Relationship Id="rId7" Type="http://schemas.openxmlformats.org/officeDocument/2006/relationships/hyperlink" Target="https://3cfeqx1hf82y3xcoull08ihx-wpengine.netdna-ssl.com/wp-content/uploads/2017/11/RM-MPU-9250A-00-v1.6.pdf" TargetMode="Externa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hyperlink" Target="https://www.ngdc.noaa.gov/geomag/calculators/magcalc.shtml#igrfwmm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62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7" Type="http://schemas.openxmlformats.org/officeDocument/2006/relationships/image" Target="../media/image2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6.sv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8.png"/><Relationship Id="rId7" Type="http://schemas.openxmlformats.org/officeDocument/2006/relationships/image" Target="../media/image6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82.png"/><Relationship Id="rId4" Type="http://schemas.openxmlformats.org/officeDocument/2006/relationships/image" Target="../media/image49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5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5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1.png"/><Relationship Id="rId7" Type="http://schemas.openxmlformats.org/officeDocument/2006/relationships/image" Target="../media/image870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30.png"/><Relationship Id="rId9" Type="http://schemas.openxmlformats.org/officeDocument/2006/relationships/image" Target="../media/image9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116.png"/><Relationship Id="rId5" Type="http://schemas.openxmlformats.org/officeDocument/2006/relationships/image" Target="../media/image300.png"/><Relationship Id="rId10" Type="http://schemas.openxmlformats.org/officeDocument/2006/relationships/image" Target="../media/image371.png"/><Relationship Id="rId9" Type="http://schemas.openxmlformats.org/officeDocument/2006/relationships/image" Target="../media/image3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9" Type="http://schemas.openxmlformats.org/officeDocument/2006/relationships/image" Target="../media/image13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4.png"/><Relationship Id="rId7" Type="http://schemas.openxmlformats.org/officeDocument/2006/relationships/image" Target="../media/image128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1.png"/><Relationship Id="rId5" Type="http://schemas.openxmlformats.org/officeDocument/2006/relationships/image" Target="../media/image1260.png"/><Relationship Id="rId4" Type="http://schemas.openxmlformats.org/officeDocument/2006/relationships/image" Target="../media/image12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29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39.png"/><Relationship Id="rId7" Type="http://schemas.openxmlformats.org/officeDocument/2006/relationships/image" Target="../media/image1330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010.png"/><Relationship Id="rId4" Type="http://schemas.openxmlformats.org/officeDocument/2006/relationships/image" Target="../media/image1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4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3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010.png"/><Relationship Id="rId4" Type="http://schemas.openxmlformats.org/officeDocument/2006/relationships/image" Target="../media/image451.png"/><Relationship Id="rId9" Type="http://schemas.openxmlformats.org/officeDocument/2006/relationships/image" Target="../media/image12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39.png"/><Relationship Id="rId7" Type="http://schemas.openxmlformats.org/officeDocument/2006/relationships/image" Target="../media/image151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9" Type="http://schemas.openxmlformats.org/officeDocument/2006/relationships/image" Target="../media/image13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8.png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1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5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69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5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74.png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EGO – </a:t>
            </a:r>
            <a:r>
              <a:rPr lang="it-IT" dirty="0" err="1"/>
              <a:t>Waling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Modelling</a:t>
            </a:r>
            <a:r>
              <a:rPr lang="it-IT" dirty="0"/>
              <a:t> and control of an inverse </a:t>
            </a:r>
            <a:r>
              <a:rPr lang="it-IT" dirty="0" err="1"/>
              <a:t>pendulum</a:t>
            </a:r>
            <a:r>
              <a:rPr lang="it-IT" dirty="0"/>
              <a:t> over a </a:t>
            </a:r>
            <a:r>
              <a:rPr lang="it-IT" dirty="0" err="1"/>
              <a:t>unicycle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EFF01A-730B-4E3A-82F1-880B5C87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FD3B0A-ABA2-4234-A622-70AED747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223054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904F34-F31A-4A02-91E8-7A3E9AF1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Pfaffian</a:t>
            </a:r>
            <a:r>
              <a:rPr lang="it-IT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3D14FE7-3E81-42A3-809B-6D171A5EE3A2}"/>
                  </a:ext>
                </a:extLst>
              </p:cNvPr>
              <p:cNvSpPr txBox="1"/>
              <p:nvPr/>
            </p:nvSpPr>
            <p:spPr>
              <a:xfrm>
                <a:off x="7981761" y="2513897"/>
                <a:ext cx="3662285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3D14FE7-3E81-42A3-809B-6D171A5E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761" y="2513897"/>
                <a:ext cx="3662285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29A82D2-7F55-4DF7-B810-5ECB52BC10D3}"/>
                  </a:ext>
                </a:extLst>
              </p:cNvPr>
              <p:cNvSpPr txBox="1"/>
              <p:nvPr/>
            </p:nvSpPr>
            <p:spPr>
              <a:xfrm>
                <a:off x="180146" y="4583368"/>
                <a:ext cx="7534549" cy="1509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z-Cyrl-AZ" i="1" dirty="0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it-IT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z-Cyrl-AZ" i="1" dirty="0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29A82D2-7F55-4DF7-B810-5ECB52BC1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6" y="4583368"/>
                <a:ext cx="7534549" cy="1509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0394FE-7A5A-4311-8F6D-09C5CD1BAABC}"/>
              </a:ext>
            </a:extLst>
          </p:cNvPr>
          <p:cNvSpPr txBox="1"/>
          <p:nvPr/>
        </p:nvSpPr>
        <p:spPr>
          <a:xfrm>
            <a:off x="335268" y="2039978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lateral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90915E-F915-4A8C-BD2E-8958D948D2E1}"/>
              </a:ext>
            </a:extLst>
          </p:cNvPr>
          <p:cNvSpPr txBox="1"/>
          <p:nvPr/>
        </p:nvSpPr>
        <p:spPr>
          <a:xfrm>
            <a:off x="4194374" y="2008563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29D23C-C53C-42D8-A408-7A3E5A10CDDF}"/>
              </a:ext>
            </a:extLst>
          </p:cNvPr>
          <p:cNvSpPr txBox="1"/>
          <p:nvPr/>
        </p:nvSpPr>
        <p:spPr>
          <a:xfrm>
            <a:off x="8493857" y="2008563"/>
            <a:ext cx="25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Left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CFC728-7527-4F9C-8A5C-F145C5A75603}"/>
                  </a:ext>
                </a:extLst>
              </p:cNvPr>
              <p:cNvSpPr txBox="1"/>
              <p:nvPr/>
            </p:nvSpPr>
            <p:spPr>
              <a:xfrm>
                <a:off x="335268" y="2647067"/>
                <a:ext cx="2449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CFC728-7527-4F9C-8A5C-F145C5A75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68" y="2647067"/>
                <a:ext cx="2449197" cy="276999"/>
              </a:xfrm>
              <a:prstGeom prst="rect">
                <a:avLst/>
              </a:prstGeom>
              <a:blipFill>
                <a:blip r:embed="rId4"/>
                <a:stretch>
                  <a:fillRect l="-995" t="-2174" r="-1741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6CCC51-B9E0-4113-9271-DAFCBDE0080A}"/>
                  </a:ext>
                </a:extLst>
              </p:cNvPr>
              <p:cNvSpPr txBox="1"/>
              <p:nvPr/>
            </p:nvSpPr>
            <p:spPr>
              <a:xfrm>
                <a:off x="3704111" y="2515413"/>
                <a:ext cx="3690690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6CCC51-B9E0-4113-9271-DAFCBDE00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11" y="2515413"/>
                <a:ext cx="3690690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46EB0F-FD8F-4918-A4E4-ED9DCA1CFC0D}"/>
              </a:ext>
            </a:extLst>
          </p:cNvPr>
          <p:cNvSpPr txBox="1"/>
          <p:nvPr/>
        </p:nvSpPr>
        <p:spPr>
          <a:xfrm>
            <a:off x="2461853" y="4000519"/>
            <a:ext cx="24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Resultant</a:t>
            </a:r>
            <a:r>
              <a:rPr lang="it-IT" dirty="0"/>
              <a:t> </a:t>
            </a:r>
            <a:r>
              <a:rPr lang="it-IT" dirty="0" err="1"/>
              <a:t>pfaffian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DD444D2-807C-497E-82C3-41CC79DAD56E}"/>
              </a:ext>
            </a:extLst>
          </p:cNvPr>
          <p:cNvCxnSpPr>
            <a:cxnSpLocks/>
          </p:cNvCxnSpPr>
          <p:nvPr/>
        </p:nvCxnSpPr>
        <p:spPr>
          <a:xfrm flipV="1">
            <a:off x="8469309" y="3835154"/>
            <a:ext cx="0" cy="2405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9484B01-2DAE-42D3-8E8E-CECB35ECE2B1}"/>
              </a:ext>
            </a:extLst>
          </p:cNvPr>
          <p:cNvCxnSpPr>
            <a:cxnSpLocks/>
          </p:cNvCxnSpPr>
          <p:nvPr/>
        </p:nvCxnSpPr>
        <p:spPr>
          <a:xfrm>
            <a:off x="8469309" y="6241003"/>
            <a:ext cx="2689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F9276D0-3A35-4770-9C75-9547F990405A}"/>
              </a:ext>
            </a:extLst>
          </p:cNvPr>
          <p:cNvCxnSpPr>
            <a:cxnSpLocks/>
          </p:cNvCxnSpPr>
          <p:nvPr/>
        </p:nvCxnSpPr>
        <p:spPr>
          <a:xfrm flipV="1">
            <a:off x="9339258" y="4717155"/>
            <a:ext cx="852257" cy="747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53993368-EDB6-4A25-AF7B-F8359F4BB04C}"/>
              </a:ext>
            </a:extLst>
          </p:cNvPr>
          <p:cNvCxnSpPr>
            <a:cxnSpLocks/>
          </p:cNvCxnSpPr>
          <p:nvPr/>
        </p:nvCxnSpPr>
        <p:spPr>
          <a:xfrm flipH="1" flipV="1">
            <a:off x="10021056" y="4497801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DC5D5EC-48F5-4659-BFA1-E0EE75C35C3D}"/>
              </a:ext>
            </a:extLst>
          </p:cNvPr>
          <p:cNvCxnSpPr>
            <a:cxnSpLocks/>
          </p:cNvCxnSpPr>
          <p:nvPr/>
        </p:nvCxnSpPr>
        <p:spPr>
          <a:xfrm flipH="1" flipV="1">
            <a:off x="9152709" y="5231542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33A2C3-178A-490C-827E-90D5EF476A31}"/>
              </a:ext>
            </a:extLst>
          </p:cNvPr>
          <p:cNvCxnSpPr>
            <a:cxnSpLocks/>
          </p:cNvCxnSpPr>
          <p:nvPr/>
        </p:nvCxnSpPr>
        <p:spPr>
          <a:xfrm flipH="1" flipV="1">
            <a:off x="9293153" y="4515557"/>
            <a:ext cx="472234" cy="563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E1BD2E6-A85F-4E5F-B384-646E8CA667C7}"/>
              </a:ext>
            </a:extLst>
          </p:cNvPr>
          <p:cNvCxnSpPr>
            <a:cxnSpLocks/>
          </p:cNvCxnSpPr>
          <p:nvPr/>
        </p:nvCxnSpPr>
        <p:spPr>
          <a:xfrm flipV="1">
            <a:off x="9767239" y="4490251"/>
            <a:ext cx="668118" cy="592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913BD94-7B0C-49F1-A9D2-489EF0BD708B}"/>
                  </a:ext>
                </a:extLst>
              </p:cNvPr>
              <p:cNvSpPr txBox="1"/>
              <p:nvPr/>
            </p:nvSpPr>
            <p:spPr>
              <a:xfrm>
                <a:off x="10377359" y="4305585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913BD94-7B0C-49F1-A9D2-489EF0BD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359" y="4305585"/>
                <a:ext cx="9103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68A1507-5545-466C-97DB-CF59F78720DB}"/>
                  </a:ext>
                </a:extLst>
              </p:cNvPr>
              <p:cNvSpPr txBox="1"/>
              <p:nvPr/>
            </p:nvSpPr>
            <p:spPr>
              <a:xfrm>
                <a:off x="8914920" y="4130143"/>
                <a:ext cx="54212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68A1507-5545-466C-97DB-CF59F787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920" y="4130143"/>
                <a:ext cx="542124" cy="39158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1D8C566-32A8-431A-9911-B879B69AB440}"/>
              </a:ext>
            </a:extLst>
          </p:cNvPr>
          <p:cNvCxnSpPr/>
          <p:nvPr/>
        </p:nvCxnSpPr>
        <p:spPr>
          <a:xfrm flipV="1">
            <a:off x="9770251" y="4145187"/>
            <a:ext cx="0" cy="8863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4115EA6C-B8B5-4541-950A-85012F9C2D7D}"/>
              </a:ext>
            </a:extLst>
          </p:cNvPr>
          <p:cNvCxnSpPr>
            <a:cxnSpLocks/>
          </p:cNvCxnSpPr>
          <p:nvPr/>
        </p:nvCxnSpPr>
        <p:spPr>
          <a:xfrm flipH="1">
            <a:off x="9768599" y="5073030"/>
            <a:ext cx="916996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o 23">
            <a:extLst>
              <a:ext uri="{FF2B5EF4-FFF2-40B4-BE49-F238E27FC236}">
                <a16:creationId xmlns:a16="http://schemas.microsoft.com/office/drawing/2014/main" id="{2E885334-4846-4C98-B829-5E30E307E98E}"/>
              </a:ext>
            </a:extLst>
          </p:cNvPr>
          <p:cNvSpPr/>
          <p:nvPr/>
        </p:nvSpPr>
        <p:spPr>
          <a:xfrm rot="19679322">
            <a:off x="9861780" y="4806968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riangolo isoscele 24">
            <a:extLst>
              <a:ext uri="{FF2B5EF4-FFF2-40B4-BE49-F238E27FC236}">
                <a16:creationId xmlns:a16="http://schemas.microsoft.com/office/drawing/2014/main" id="{100C2EE0-B212-48B1-A8A7-5D4F3A9F6488}"/>
              </a:ext>
            </a:extLst>
          </p:cNvPr>
          <p:cNvSpPr/>
          <p:nvPr/>
        </p:nvSpPr>
        <p:spPr>
          <a:xfrm rot="19028964">
            <a:off x="10120269" y="4773683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DE7ED4E6-92DF-4ED4-889F-C93275FB0C21}"/>
              </a:ext>
            </a:extLst>
          </p:cNvPr>
          <p:cNvSpPr/>
          <p:nvPr/>
        </p:nvSpPr>
        <p:spPr>
          <a:xfrm rot="18966817">
            <a:off x="9461365" y="4659936"/>
            <a:ext cx="363963" cy="355107"/>
          </a:xfrm>
          <a:prstGeom prst="arc">
            <a:avLst>
              <a:gd name="adj1" fmla="val 16929281"/>
              <a:gd name="adj2" fmla="val 213101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31FBD5D-121A-409A-A73F-779B8942A752}"/>
              </a:ext>
            </a:extLst>
          </p:cNvPr>
          <p:cNvSpPr txBox="1"/>
          <p:nvPr/>
        </p:nvSpPr>
        <p:spPr>
          <a:xfrm>
            <a:off x="10065865" y="50293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C557E0B2-1F2A-473A-A30F-1D0EC66C777B}"/>
              </a:ext>
            </a:extLst>
          </p:cNvPr>
          <p:cNvSpPr/>
          <p:nvPr/>
        </p:nvSpPr>
        <p:spPr>
          <a:xfrm rot="14383955">
            <a:off x="9502619" y="4657976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69F9F5-EA50-47A3-B89B-C8D6DF8995E9}"/>
              </a:ext>
            </a:extLst>
          </p:cNvPr>
          <p:cNvSpPr txBox="1"/>
          <p:nvPr/>
        </p:nvSpPr>
        <p:spPr>
          <a:xfrm>
            <a:off x="9500344" y="433789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D4B58C1-8049-419F-A182-A27D0622BF23}"/>
                  </a:ext>
                </a:extLst>
              </p:cNvPr>
              <p:cNvSpPr txBox="1"/>
              <p:nvPr/>
            </p:nvSpPr>
            <p:spPr>
              <a:xfrm>
                <a:off x="10685595" y="5842889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D4B58C1-8049-419F-A182-A27D0622B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95" y="5842889"/>
                <a:ext cx="9103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C9626B4-7376-4E96-BD13-B55DCCBC1486}"/>
                  </a:ext>
                </a:extLst>
              </p:cNvPr>
              <p:cNvSpPr txBox="1"/>
              <p:nvPr/>
            </p:nvSpPr>
            <p:spPr>
              <a:xfrm>
                <a:off x="8242392" y="3568265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C9626B4-7376-4E96-BD13-B55DCCBC1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92" y="3568265"/>
                <a:ext cx="910317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A35532-125C-4FB0-A915-35E9B78F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10</a:t>
            </a:fld>
            <a:endParaRPr lang="it-IT"/>
          </a:p>
        </p:txBody>
      </p: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9BA10162-5B00-4F24-96D2-C9B878BF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59251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DA24D-079A-42FE-B144-48928FF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Quasi-</a:t>
            </a:r>
            <a:r>
              <a:rPr lang="it-IT" dirty="0" err="1"/>
              <a:t>Velocities</a:t>
            </a:r>
            <a:r>
              <a:rPr lang="it-IT" dirty="0"/>
              <a:t>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EEC25BF-197B-4359-9562-BA0BD51253C6}"/>
                  </a:ext>
                </a:extLst>
              </p:cNvPr>
              <p:cNvSpPr txBox="1"/>
              <p:nvPr/>
            </p:nvSpPr>
            <p:spPr>
              <a:xfrm>
                <a:off x="1097280" y="2000250"/>
                <a:ext cx="3990131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𝐶𝑆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EEC25BF-197B-4359-9562-BA0BD512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00250"/>
                <a:ext cx="3990131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0F2B9A-DD0A-4236-8175-0A9F4F0DA586}"/>
                  </a:ext>
                </a:extLst>
              </p:cNvPr>
              <p:cNvSpPr txBox="1"/>
              <p:nvPr/>
            </p:nvSpPr>
            <p:spPr>
              <a:xfrm>
                <a:off x="5529852" y="1990632"/>
                <a:ext cx="2666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 smtClean="0"/>
                      <m:t>x</m:t>
                    </m:r>
                    <m:r>
                      <m:rPr>
                        <m:nor/>
                      </m:rPr>
                      <a:rPr lang="it-IT" dirty="0" smtClean="0"/>
                      <m:t>, </m:t>
                    </m:r>
                    <m:r>
                      <m:rPr>
                        <m:nor/>
                      </m:rPr>
                      <a:rPr lang="it-IT" i="1" dirty="0" smtClean="0"/>
                      <m:t>y</m:t>
                    </m:r>
                    <m:r>
                      <m:rPr>
                        <m:nor/>
                      </m:rPr>
                      <a:rPr lang="it-IT" dirty="0" smtClean="0"/>
                      <m:t>,</m:t>
                    </m:r>
                    <m:r>
                      <m:rPr>
                        <m:nor/>
                      </m:rPr>
                      <a:rPr lang="az-Cyrl-AZ" dirty="0" smtClean="0"/>
                      <m:t> </m:t>
                    </m:r>
                    <m:r>
                      <m:rPr>
                        <m:nor/>
                      </m:rPr>
                      <a:rPr lang="az-Cyrl-AZ" i="1" dirty="0" smtClean="0"/>
                      <m:t>Ѳ</m:t>
                    </m:r>
                    <m:r>
                      <m:rPr>
                        <m:nor/>
                      </m:rPr>
                      <a:rPr lang="it-IT" i="1" dirty="0" smtClean="0"/>
                      <m:t>,</m:t>
                    </m:r>
                    <m:r>
                      <m:rPr>
                        <m:nor/>
                      </m:rPr>
                      <a:rPr lang="az-Cyrl-AZ" i="1" dirty="0" smtClean="0"/>
                      <m:t> </m:t>
                    </m:r>
                    <m:r>
                      <m:rPr>
                        <m:nor/>
                      </m:rPr>
                      <a:rPr lang="az-Cyrl-AZ" dirty="0" smtClean="0"/>
                      <m:t>ф</m:t>
                    </m:r>
                    <m:r>
                      <m:rPr>
                        <m:nor/>
                      </m:rPr>
                      <a:rPr lang="it-IT" i="1" dirty="0" smtClean="0"/>
                      <m:t>,</m:t>
                    </m:r>
                    <m:r>
                      <m:rPr>
                        <m:nor/>
                      </m:rPr>
                      <a:rPr lang="az-Cyrl-AZ" i="1" dirty="0" smtClean="0"/>
                      <m:t> </m:t>
                    </m:r>
                    <m:r>
                      <m:rPr>
                        <m:nor/>
                      </m:rPr>
                      <a:rPr lang="el-GR" i="1" dirty="0" smtClean="0"/>
                      <m:t>γ</m:t>
                    </m:r>
                    <m:r>
                      <m:rPr>
                        <m:nor/>
                      </m:rPr>
                      <a:rPr lang="it-IT" i="1" baseline="-25000" dirty="0" smtClean="0"/>
                      <m:t>r</m:t>
                    </m:r>
                    <m:r>
                      <m:rPr>
                        <m:nor/>
                      </m:rPr>
                      <a:rPr lang="it-IT" i="1" baseline="-25000" dirty="0" smtClean="0"/>
                      <m:t> ,</m:t>
                    </m:r>
                    <m:r>
                      <m:rPr>
                        <m:nor/>
                      </m:rPr>
                      <a:rPr lang="el-GR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0F2B9A-DD0A-4236-8175-0A9F4F0D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52" y="1990632"/>
                <a:ext cx="2666692" cy="369332"/>
              </a:xfrm>
              <a:prstGeom prst="rect">
                <a:avLst/>
              </a:prstGeom>
              <a:blipFill>
                <a:blip r:embed="rId3"/>
                <a:stretch>
                  <a:fillRect l="-1826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E5DC82-2492-4341-966D-37241F010CE5}"/>
                  </a:ext>
                </a:extLst>
              </p:cNvPr>
              <p:cNvSpPr txBox="1"/>
              <p:nvPr/>
            </p:nvSpPr>
            <p:spPr>
              <a:xfrm>
                <a:off x="1097280" y="3385940"/>
                <a:ext cx="4626779" cy="2441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ker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az-Cyrl-AZ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E5DC82-2492-4341-966D-37241F010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85940"/>
                <a:ext cx="4626779" cy="2441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C2FF1BF-108A-4227-9030-E6E02AC1E61E}"/>
              </a:ext>
            </a:extLst>
          </p:cNvPr>
          <p:cNvCxnSpPr>
            <a:cxnSpLocks/>
          </p:cNvCxnSpPr>
          <p:nvPr/>
        </p:nvCxnSpPr>
        <p:spPr>
          <a:xfrm flipV="1">
            <a:off x="8229600" y="3641956"/>
            <a:ext cx="0" cy="2405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0392347-1CAB-425A-AD3E-B7B8F53E80EB}"/>
              </a:ext>
            </a:extLst>
          </p:cNvPr>
          <p:cNvCxnSpPr>
            <a:cxnSpLocks/>
          </p:cNvCxnSpPr>
          <p:nvPr/>
        </p:nvCxnSpPr>
        <p:spPr>
          <a:xfrm>
            <a:off x="8229600" y="6047805"/>
            <a:ext cx="2689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1148E18-EA6E-45F1-89C1-3076D5424371}"/>
              </a:ext>
            </a:extLst>
          </p:cNvPr>
          <p:cNvCxnSpPr>
            <a:cxnSpLocks/>
          </p:cNvCxnSpPr>
          <p:nvPr/>
        </p:nvCxnSpPr>
        <p:spPr>
          <a:xfrm flipV="1">
            <a:off x="9099549" y="4523957"/>
            <a:ext cx="852257" cy="747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89E42B5-2540-4FD1-B3B9-379C34BAA396}"/>
              </a:ext>
            </a:extLst>
          </p:cNvPr>
          <p:cNvCxnSpPr>
            <a:cxnSpLocks/>
          </p:cNvCxnSpPr>
          <p:nvPr/>
        </p:nvCxnSpPr>
        <p:spPr>
          <a:xfrm flipH="1" flipV="1">
            <a:off x="9781347" y="4304603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D272E8D-95BC-4A49-8055-BED367175DFC}"/>
              </a:ext>
            </a:extLst>
          </p:cNvPr>
          <p:cNvCxnSpPr>
            <a:cxnSpLocks/>
          </p:cNvCxnSpPr>
          <p:nvPr/>
        </p:nvCxnSpPr>
        <p:spPr>
          <a:xfrm flipH="1" flipV="1">
            <a:off x="8913000" y="5038344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9C5A2D2-935C-4FFB-94CB-7F9A00F041D4}"/>
              </a:ext>
            </a:extLst>
          </p:cNvPr>
          <p:cNvCxnSpPr>
            <a:cxnSpLocks/>
          </p:cNvCxnSpPr>
          <p:nvPr/>
        </p:nvCxnSpPr>
        <p:spPr>
          <a:xfrm flipH="1" flipV="1">
            <a:off x="9053444" y="4322359"/>
            <a:ext cx="472234" cy="563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4B4806C-E3A5-416A-99BD-93E85C41B29B}"/>
              </a:ext>
            </a:extLst>
          </p:cNvPr>
          <p:cNvCxnSpPr>
            <a:cxnSpLocks/>
          </p:cNvCxnSpPr>
          <p:nvPr/>
        </p:nvCxnSpPr>
        <p:spPr>
          <a:xfrm flipV="1">
            <a:off x="9527530" y="4297053"/>
            <a:ext cx="668118" cy="592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237283B-E28B-4AC6-87B5-930ABE54D30F}"/>
                  </a:ext>
                </a:extLst>
              </p:cNvPr>
              <p:cNvSpPr txBox="1"/>
              <p:nvPr/>
            </p:nvSpPr>
            <p:spPr>
              <a:xfrm>
                <a:off x="10137650" y="4112387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237283B-E28B-4AC6-87B5-930ABE54D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650" y="4112387"/>
                <a:ext cx="9103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B63B32D-D69F-4A7E-A5C0-F298333C2AB4}"/>
                  </a:ext>
                </a:extLst>
              </p:cNvPr>
              <p:cNvSpPr txBox="1"/>
              <p:nvPr/>
            </p:nvSpPr>
            <p:spPr>
              <a:xfrm>
                <a:off x="8675211" y="3936945"/>
                <a:ext cx="54212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B63B32D-D69F-4A7E-A5C0-F298333C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11" y="3936945"/>
                <a:ext cx="542124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3D716F-5EDE-4B7A-9A93-8549A8D185D4}"/>
              </a:ext>
            </a:extLst>
          </p:cNvPr>
          <p:cNvCxnSpPr/>
          <p:nvPr/>
        </p:nvCxnSpPr>
        <p:spPr>
          <a:xfrm flipV="1">
            <a:off x="9530542" y="3951989"/>
            <a:ext cx="0" cy="8863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D97B17D-8295-4FD9-9D22-88F9FA9A7107}"/>
              </a:ext>
            </a:extLst>
          </p:cNvPr>
          <p:cNvCxnSpPr>
            <a:cxnSpLocks/>
          </p:cNvCxnSpPr>
          <p:nvPr/>
        </p:nvCxnSpPr>
        <p:spPr>
          <a:xfrm flipH="1">
            <a:off x="9528890" y="4879832"/>
            <a:ext cx="916996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o 17">
            <a:extLst>
              <a:ext uri="{FF2B5EF4-FFF2-40B4-BE49-F238E27FC236}">
                <a16:creationId xmlns:a16="http://schemas.microsoft.com/office/drawing/2014/main" id="{E90F6409-E80D-4C2F-A038-AED0939E86E3}"/>
              </a:ext>
            </a:extLst>
          </p:cNvPr>
          <p:cNvSpPr/>
          <p:nvPr/>
        </p:nvSpPr>
        <p:spPr>
          <a:xfrm rot="19679322">
            <a:off x="9622071" y="4613770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riangolo isoscele 18">
            <a:extLst>
              <a:ext uri="{FF2B5EF4-FFF2-40B4-BE49-F238E27FC236}">
                <a16:creationId xmlns:a16="http://schemas.microsoft.com/office/drawing/2014/main" id="{CE7A6647-C507-43A4-9D9E-88279CE42AA3}"/>
              </a:ext>
            </a:extLst>
          </p:cNvPr>
          <p:cNvSpPr/>
          <p:nvPr/>
        </p:nvSpPr>
        <p:spPr>
          <a:xfrm rot="19028964">
            <a:off x="9880560" y="4580485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2F41568A-76EE-4172-95B6-5F2D2B4AE327}"/>
              </a:ext>
            </a:extLst>
          </p:cNvPr>
          <p:cNvSpPr/>
          <p:nvPr/>
        </p:nvSpPr>
        <p:spPr>
          <a:xfrm rot="18966817">
            <a:off x="9221656" y="4466738"/>
            <a:ext cx="363963" cy="355107"/>
          </a:xfrm>
          <a:prstGeom prst="arc">
            <a:avLst>
              <a:gd name="adj1" fmla="val 16929281"/>
              <a:gd name="adj2" fmla="val 213101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0127449-BEE3-4472-989E-1F3FBC1FD19E}"/>
              </a:ext>
            </a:extLst>
          </p:cNvPr>
          <p:cNvSpPr txBox="1"/>
          <p:nvPr/>
        </p:nvSpPr>
        <p:spPr>
          <a:xfrm>
            <a:off x="9826156" y="483612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p:sp>
        <p:nvSpPr>
          <p:cNvPr id="22" name="Triangolo isoscele 21">
            <a:extLst>
              <a:ext uri="{FF2B5EF4-FFF2-40B4-BE49-F238E27FC236}">
                <a16:creationId xmlns:a16="http://schemas.microsoft.com/office/drawing/2014/main" id="{2F46718F-1B20-4408-8428-D6EB74B607CC}"/>
              </a:ext>
            </a:extLst>
          </p:cNvPr>
          <p:cNvSpPr/>
          <p:nvPr/>
        </p:nvSpPr>
        <p:spPr>
          <a:xfrm rot="14383955">
            <a:off x="9262910" y="4464778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EFF296-8F1D-4A12-AB5F-DA70FC67D293}"/>
              </a:ext>
            </a:extLst>
          </p:cNvPr>
          <p:cNvSpPr txBox="1"/>
          <p:nvPr/>
        </p:nvSpPr>
        <p:spPr>
          <a:xfrm>
            <a:off x="9260635" y="41446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B940D6B-DBAA-4AB3-A2EF-A4C6AD953EAB}"/>
                  </a:ext>
                </a:extLst>
              </p:cNvPr>
              <p:cNvSpPr txBox="1"/>
              <p:nvPr/>
            </p:nvSpPr>
            <p:spPr>
              <a:xfrm>
                <a:off x="10445886" y="5649691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B940D6B-DBAA-4AB3-A2EF-A4C6AD95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886" y="5649691"/>
                <a:ext cx="9103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2E9B027-2393-495A-97DD-22CD47078833}"/>
                  </a:ext>
                </a:extLst>
              </p:cNvPr>
              <p:cNvSpPr txBox="1"/>
              <p:nvPr/>
            </p:nvSpPr>
            <p:spPr>
              <a:xfrm>
                <a:off x="7549923" y="3517834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2E9B027-2393-495A-97DD-22CD4707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23" y="3517834"/>
                <a:ext cx="91031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C47C4C-5F5B-4297-B461-7DCC134160E8}"/>
                  </a:ext>
                </a:extLst>
              </p:cNvPr>
              <p:cNvSpPr txBox="1"/>
              <p:nvPr/>
            </p:nvSpPr>
            <p:spPr>
              <a:xfrm>
                <a:off x="8889456" y="2798961"/>
                <a:ext cx="2705164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C47C4C-5F5B-4297-B461-7DCC13416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456" y="2798961"/>
                <a:ext cx="2705164" cy="576248"/>
              </a:xfrm>
              <a:prstGeom prst="rect">
                <a:avLst/>
              </a:prstGeom>
              <a:blipFill>
                <a:blip r:embed="rId9"/>
                <a:stretch>
                  <a:fillRect l="-901" r="-3378" b="-115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gnaposto numero diapositiva 26">
            <a:extLst>
              <a:ext uri="{FF2B5EF4-FFF2-40B4-BE49-F238E27FC236}">
                <a16:creationId xmlns:a16="http://schemas.microsoft.com/office/drawing/2014/main" id="{5BA289FC-05E7-4E00-AADC-07199952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11</a:t>
            </a:fld>
            <a:endParaRPr lang="it-IT"/>
          </a:p>
        </p:txBody>
      </p:sp>
      <p:sp>
        <p:nvSpPr>
          <p:cNvPr id="28" name="Segnaposto piè di pagina 27">
            <a:extLst>
              <a:ext uri="{FF2B5EF4-FFF2-40B4-BE49-F238E27FC236}">
                <a16:creationId xmlns:a16="http://schemas.microsoft.com/office/drawing/2014/main" id="{78504708-B0BA-4422-A453-9CF4477F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68332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/>
              <p:nvPr/>
            </p:nvSpPr>
            <p:spPr>
              <a:xfrm>
                <a:off x="1434631" y="2590377"/>
                <a:ext cx="4807406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2590377"/>
                <a:ext cx="4807406" cy="799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85ACD4-6107-4B48-B4B0-010782AA24FD}"/>
              </a:ext>
            </a:extLst>
          </p:cNvPr>
          <p:cNvSpPr txBox="1"/>
          <p:nvPr/>
        </p:nvSpPr>
        <p:spPr>
          <a:xfrm>
            <a:off x="1207363" y="2141146"/>
            <a:ext cx="3861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Constrained</a:t>
            </a:r>
            <a:r>
              <a:rPr lang="it-IT" sz="2000" dirty="0"/>
              <a:t> dynamics </a:t>
            </a:r>
            <a:r>
              <a:rPr lang="it-IT" sz="2000" dirty="0" err="1"/>
              <a:t>equations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/>
              <p:nvPr/>
            </p:nvSpPr>
            <p:spPr>
              <a:xfrm>
                <a:off x="6578886" y="2765425"/>
                <a:ext cx="28981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With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sz="2000" i="1" dirty="0"/>
                      <m:t>x</m:t>
                    </m:r>
                    <m:r>
                      <m:rPr>
                        <m:nor/>
                      </m:rPr>
                      <a:rPr lang="it-IT" sz="2000" dirty="0"/>
                      <m:t>, </m:t>
                    </m:r>
                    <m:r>
                      <m:rPr>
                        <m:nor/>
                      </m:rPr>
                      <a:rPr lang="it-IT" sz="2000" i="1" dirty="0"/>
                      <m:t>y</m:t>
                    </m:r>
                    <m:r>
                      <m:rPr>
                        <m:nor/>
                      </m:rPr>
                      <a:rPr lang="it-IT" sz="2000" dirty="0"/>
                      <m:t>,</m:t>
                    </m:r>
                    <m:r>
                      <m:rPr>
                        <m:nor/>
                      </m:rPr>
                      <a:rPr lang="az-Cyrl-AZ" sz="2000" dirty="0"/>
                      <m:t> </m:t>
                    </m:r>
                    <m:r>
                      <m:rPr>
                        <m:nor/>
                      </m:rPr>
                      <a:rPr lang="az-Cyrl-AZ" sz="2000" i="1" dirty="0"/>
                      <m:t>Ѳ</m:t>
                    </m:r>
                    <m:r>
                      <m:rPr>
                        <m:nor/>
                      </m:rPr>
                      <a:rPr lang="it-IT" sz="2000" i="1" dirty="0"/>
                      <m:t>,</m:t>
                    </m:r>
                    <m:r>
                      <m:rPr>
                        <m:nor/>
                      </m:rPr>
                      <a:rPr lang="az-Cyrl-AZ" sz="2000" i="1" dirty="0"/>
                      <m:t> </m:t>
                    </m:r>
                    <m:r>
                      <m:rPr>
                        <m:nor/>
                      </m:rPr>
                      <a:rPr lang="az-Cyrl-AZ" sz="2000" dirty="0"/>
                      <m:t>ф</m:t>
                    </m:r>
                    <m:r>
                      <m:rPr>
                        <m:nor/>
                      </m:rPr>
                      <a:rPr lang="it-IT" sz="2000" i="1" dirty="0"/>
                      <m:t>,</m:t>
                    </m:r>
                    <m:r>
                      <m:rPr>
                        <m:nor/>
                      </m:rPr>
                      <a:rPr lang="az-Cyrl-AZ" sz="2000" i="1" dirty="0"/>
                      <m:t> </m:t>
                    </m:r>
                    <m:r>
                      <m:rPr>
                        <m:nor/>
                      </m:rPr>
                      <a:rPr lang="el-GR" sz="2000" i="1" dirty="0"/>
                      <m:t>γ</m:t>
                    </m:r>
                    <m:r>
                      <m:rPr>
                        <m:nor/>
                      </m:rPr>
                      <a:rPr lang="it-IT" sz="2000" i="1" baseline="-25000" dirty="0"/>
                      <m:t>r</m:t>
                    </m:r>
                    <m:r>
                      <m:rPr>
                        <m:nor/>
                      </m:rPr>
                      <a:rPr lang="it-IT" sz="2000" i="1" baseline="-25000" dirty="0"/>
                      <m:t> , </m:t>
                    </m:r>
                    <m:r>
                      <m:rPr>
                        <m:nor/>
                      </m:rPr>
                      <a:rPr lang="el-GR" sz="2000" i="1" dirty="0"/>
                      <m:t>γ</m:t>
                    </m:r>
                    <m:r>
                      <m:rPr>
                        <m:nor/>
                      </m:rPr>
                      <a:rPr lang="it-IT" sz="2000" i="1" baseline="-25000" dirty="0"/>
                      <m:t>l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86" y="2765425"/>
                <a:ext cx="2898101" cy="400110"/>
              </a:xfrm>
              <a:prstGeom prst="rect">
                <a:avLst/>
              </a:prstGeom>
              <a:blipFill>
                <a:blip r:embed="rId3"/>
                <a:stretch>
                  <a:fillRect l="-2101" t="-9231" r="-210" b="-2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/>
              <p:nvPr/>
            </p:nvSpPr>
            <p:spPr>
              <a:xfrm>
                <a:off x="1434631" y="4056222"/>
                <a:ext cx="4435317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𝐵𝑆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𝐶𝑆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sz="2000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4056222"/>
                <a:ext cx="4435317" cy="799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B79CD5-8D92-421A-B9F6-1D412368B4D2}"/>
              </a:ext>
            </a:extLst>
          </p:cNvPr>
          <p:cNvSpPr txBox="1"/>
          <p:nvPr/>
        </p:nvSpPr>
        <p:spPr>
          <a:xfrm>
            <a:off x="1207363" y="3605589"/>
            <a:ext cx="3003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Quasi </a:t>
            </a:r>
            <a:r>
              <a:rPr lang="it-IT" sz="2000" dirty="0" err="1"/>
              <a:t>velocities</a:t>
            </a:r>
            <a:r>
              <a:rPr lang="it-IT" sz="2000" dirty="0"/>
              <a:t> </a:t>
            </a:r>
            <a:r>
              <a:rPr lang="it-IT" sz="2000" dirty="0" err="1"/>
              <a:t>solution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/>
              <p:nvPr/>
            </p:nvSpPr>
            <p:spPr>
              <a:xfrm>
                <a:off x="6578885" y="4231270"/>
                <a:ext cx="2173608" cy="449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sz="2000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  <m:r>
                      <a:rPr lang="it-IT" sz="20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sz="2000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85" y="4231270"/>
                <a:ext cx="2173608" cy="449995"/>
              </a:xfrm>
              <a:prstGeom prst="rect">
                <a:avLst/>
              </a:prstGeom>
              <a:blipFill>
                <a:blip r:embed="rId5"/>
                <a:stretch>
                  <a:fillRect l="-2801" r="-560" b="-189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DBE8A8C-D356-4EF6-B90B-8CC694C1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46FCDD-D998-4231-9269-21C8E321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81048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287199D-C373-4D5D-9933-A38ED2468061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23142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 smtClean="0"/>
                      <m:t>γ</m:t>
                    </m:r>
                    <m:r>
                      <m:rPr>
                        <m:nor/>
                      </m:rPr>
                      <a:rPr lang="it-IT" sz="1600" b="0" i="1" baseline="-25000" dirty="0" smtClean="0"/>
                      <m:t>i</m:t>
                    </m:r>
                    <m:r>
                      <m:rPr>
                        <m:nor/>
                      </m:rPr>
                      <a:rPr lang="it-IT" sz="1600" b="0" i="1" dirty="0" smtClean="0"/>
                      <m:t>(0) = 0°</m:t>
                    </m:r>
                  </m:oMath>
                </a14:m>
                <a:endParaRPr lang="it-IT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287199D-C373-4D5D-9933-A38ED246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231427" cy="1323439"/>
              </a:xfrm>
              <a:prstGeom prst="rect">
                <a:avLst/>
              </a:prstGeom>
              <a:blipFill>
                <a:blip r:embed="rId2"/>
                <a:stretch>
                  <a:fillRect l="-2970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CA66D3C-65AB-44F8-88C1-8ECB5FF2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9E49B7F-C5AA-4663-8D67-6FE18909F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1530" y="3852000"/>
            <a:ext cx="4476633" cy="247116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BA50CE-07F8-43A2-BC7F-84EDA880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2DFDEF-FFC2-4519-A836-F223A7E9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18767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E19DB8B-AA54-4A10-A474-9E6CBE7013B3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30997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90°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/>
                      <m:t>γ</m:t>
                    </m:r>
                    <m:r>
                      <m:rPr>
                        <m:nor/>
                      </m:rPr>
                      <a:rPr lang="it-IT" sz="1600" i="1" baseline="-25000" dirty="0"/>
                      <m:t>i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E19DB8B-AA54-4A10-A474-9E6CBE701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309974" cy="1323439"/>
              </a:xfrm>
              <a:prstGeom prst="rect">
                <a:avLst/>
              </a:prstGeom>
              <a:blipFill>
                <a:blip r:embed="rId2"/>
                <a:stretch>
                  <a:fillRect l="-2804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F651A64B-1603-470A-B1DF-C328CB6DD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D3F9B42-DDDD-4F1E-835F-6E3A1B4DC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1600" y="3852000"/>
            <a:ext cx="4473783" cy="24696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C33CBB-4C39-4BFB-B2E5-62936045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9E4E97-A331-4E27-8FBB-E0E51FD7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08023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30356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b="0" i="0" dirty="0" smtClean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20°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/>
                      <m:t>γ</m:t>
                    </m:r>
                    <m:r>
                      <m:rPr>
                        <m:nor/>
                      </m:rPr>
                      <a:rPr lang="it-IT" sz="1600" i="1" baseline="-25000" dirty="0"/>
                      <m:t>i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303562" cy="1323439"/>
              </a:xfrm>
              <a:prstGeom prst="rect">
                <a:avLst/>
              </a:prstGeom>
              <a:blipFill>
                <a:blip r:embed="rId4"/>
                <a:stretch>
                  <a:fillRect l="-2817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7A40332-957C-47A2-B675-C4F30E733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12" name="Registrazione schermo 11">
            <a:hlinkClick r:id="" action="ppaction://media"/>
            <a:extLst>
              <a:ext uri="{FF2B5EF4-FFF2-40B4-BE49-F238E27FC236}">
                <a16:creationId xmlns:a16="http://schemas.microsoft.com/office/drawing/2014/main" id="{A395AF40-1E11-406D-9A11-6FD420F571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42.97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1600" y="3852000"/>
            <a:ext cx="4513030" cy="24696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9FA725-9B1D-47CA-965E-15315A1D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C2C320-03BB-4E95-8440-A0255079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9732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8"/>
    </mc:Choice>
    <mc:Fallback xmlns="">
      <p:transition spd="slow" advTm="9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33882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b="0" i="0" dirty="0" smtClean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/>
                      <m:t>γ</m:t>
                    </m:r>
                    <m:r>
                      <m:rPr>
                        <m:nor/>
                      </m:rPr>
                      <a:rPr lang="it-IT" sz="1600" i="1" baseline="-25000" dirty="0"/>
                      <m:t>i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338828" cy="1323439"/>
              </a:xfrm>
              <a:prstGeom prst="rect">
                <a:avLst/>
              </a:prstGeom>
              <a:blipFill>
                <a:blip r:embed="rId4"/>
                <a:stretch>
                  <a:fillRect l="-2740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31A746A8-B21F-4102-8B8A-15E189CD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8CE0ABF8-B5A6-402C-8334-C20842712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3600" y="3852000"/>
            <a:ext cx="4513030" cy="24696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FFA5D1-0DA4-498D-9A10-499C2EA7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16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84799AD-0758-4181-B04D-0541C1E3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8297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8"/>
    </mc:Choice>
    <mc:Fallback xmlns="">
      <p:transition spd="slow" advTm="9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794806-2D3B-42D2-B071-A96E9C85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Equilibria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9567702-D7CA-44E2-824E-020F3AE6B0BE}"/>
                  </a:ext>
                </a:extLst>
              </p:cNvPr>
              <p:cNvSpPr txBox="1"/>
              <p:nvPr/>
            </p:nvSpPr>
            <p:spPr>
              <a:xfrm>
                <a:off x="1182961" y="1784644"/>
                <a:ext cx="3990131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𝐶𝑆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9567702-D7CA-44E2-824E-020F3AE6B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61" y="1784644"/>
                <a:ext cx="3990131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3112452-D89C-4EDA-B3C3-3441C14D877E}"/>
                  </a:ext>
                </a:extLst>
              </p:cNvPr>
              <p:cNvSpPr txBox="1"/>
              <p:nvPr/>
            </p:nvSpPr>
            <p:spPr>
              <a:xfrm>
                <a:off x="1097280" y="2504072"/>
                <a:ext cx="9997440" cy="1951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Our state </a:t>
                </a:r>
                <a:r>
                  <a:rPr lang="it-IT" dirty="0" err="1"/>
                  <a:t>is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,ф,</m:t>
                        </m:r>
                        <m:sSub>
                          <m:sSubPr>
                            <m:ctrlPr>
                              <a:rPr lang="az-Cyrl-AZ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i="1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</m:e>
                    </m:d>
                  </m:oMath>
                </a14:m>
                <a:endParaRPr lang="it-IT" b="0" dirty="0"/>
              </a:p>
              <a:p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acc>
                    <m:r>
                      <a:rPr lang="it-IT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[0, 0]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then</a:t>
                </a:r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sSub>
                              <m:sSubPr>
                                <m:ctrlP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z-Cyrl-AZ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,0,0,0</m:t>
                        </m:r>
                      </m:e>
                    </m:d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it-IT"/>
                      <m:t>∈</m:t>
                    </m:r>
                    <m:r>
                      <m:rPr>
                        <m:nor/>
                      </m:rPr>
                      <a:rPr lang="it-IT" b="0" i="0" smtClean="0"/>
                      <m:t> </m:t>
                    </m:r>
                    <m:r>
                      <m:rPr>
                        <m:nor/>
                      </m:rPr>
                      <a:rPr lang="it-IT"/>
                      <m:t>ℕ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3112452-D89C-4EDA-B3C3-3441C14D8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04072"/>
                <a:ext cx="9997440" cy="1951175"/>
              </a:xfrm>
              <a:prstGeom prst="rect">
                <a:avLst/>
              </a:prstGeom>
              <a:blipFill>
                <a:blip r:embed="rId5"/>
                <a:stretch>
                  <a:fillRect l="-488" t="-6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D5D14B-C2E7-4207-8743-025F806F726F}"/>
              </a:ext>
            </a:extLst>
          </p:cNvPr>
          <p:cNvSpPr txBox="1"/>
          <p:nvPr/>
        </p:nvSpPr>
        <p:spPr>
          <a:xfrm>
            <a:off x="208750" y="5432624"/>
            <a:ext cx="119133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in</a:t>
            </a:r>
            <a:r>
              <a:rPr lang="it-IT" sz="1600" dirty="0"/>
              <a:t>: </a:t>
            </a:r>
            <a:r>
              <a:rPr lang="en-US" sz="1600" dirty="0"/>
              <a:t>K. Peng, X. </a:t>
            </a:r>
            <a:r>
              <a:rPr lang="en-US" sz="1600" dirty="0" err="1"/>
              <a:t>Ruan</a:t>
            </a:r>
            <a:r>
              <a:rPr lang="en-US" sz="1600" dirty="0"/>
              <a:t> and G. </a:t>
            </a:r>
            <a:r>
              <a:rPr lang="en-US" sz="1600" dirty="0" err="1"/>
              <a:t>Zuo</a:t>
            </a:r>
            <a:r>
              <a:rPr lang="en-US" sz="1600" dirty="0"/>
              <a:t>, "Dynamic model and balancing control for two-wheeled self-balancing mobile robot on the slopes," </a:t>
            </a:r>
            <a:r>
              <a:rPr lang="en-US" sz="1600" i="1" dirty="0"/>
              <a:t>Proceedings of the 10th World Congress on Intelligent Control and Automation</a:t>
            </a:r>
            <a:r>
              <a:rPr lang="en-US" sz="1600" dirty="0"/>
              <a:t>, 2012, pp. 3681-3685, </a:t>
            </a:r>
            <a:r>
              <a:rPr lang="en-US" sz="1600" dirty="0" err="1"/>
              <a:t>doi</a:t>
            </a:r>
            <a:r>
              <a:rPr lang="en-US" sz="1600" dirty="0"/>
              <a:t>: 10.1109/WCICA.2012.6359086.</a:t>
            </a:r>
          </a:p>
          <a:p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B175ED0-AF1B-41F2-87DC-683D6A203A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0190"/>
          <a:stretch/>
        </p:blipFill>
        <p:spPr>
          <a:xfrm>
            <a:off x="6879718" y="1932287"/>
            <a:ext cx="5242373" cy="3500337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38A1FD-2FA5-4149-A6C2-F998A4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17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CD8D8AC-BD9C-4976-84BC-9BBC6559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94371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Model: Input-Output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2441CAE-618E-45E7-8EE0-33A7B94D33BC}"/>
              </a:ext>
            </a:extLst>
          </p:cNvPr>
          <p:cNvSpPr/>
          <p:nvPr/>
        </p:nvSpPr>
        <p:spPr>
          <a:xfrm>
            <a:off x="185811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D702798-1608-4FA6-9D40-C6394597D0D9}"/>
              </a:ext>
            </a:extLst>
          </p:cNvPr>
          <p:cNvCxnSpPr>
            <a:cxnSpLocks/>
          </p:cNvCxnSpPr>
          <p:nvPr/>
        </p:nvCxnSpPr>
        <p:spPr>
          <a:xfrm>
            <a:off x="522025" y="2870816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/>
              <p:nvPr/>
            </p:nvSpPr>
            <p:spPr>
              <a:xfrm>
                <a:off x="893694" y="2486909"/>
                <a:ext cx="4982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94" y="2486909"/>
                <a:ext cx="498277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/>
              <p:nvPr/>
            </p:nvSpPr>
            <p:spPr>
              <a:xfrm>
                <a:off x="3839598" y="2486909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98" y="2486909"/>
                <a:ext cx="1266895" cy="276999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28948E6-D8EA-40FE-9EE1-8FD0B1E47D14}"/>
              </a:ext>
            </a:extLst>
          </p:cNvPr>
          <p:cNvCxnSpPr>
            <a:cxnSpLocks/>
          </p:cNvCxnSpPr>
          <p:nvPr/>
        </p:nvCxnSpPr>
        <p:spPr>
          <a:xfrm>
            <a:off x="3669157" y="2870816"/>
            <a:ext cx="1372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FC9419F-4EE9-4FF3-8C77-A84D2AE660D5}"/>
                  </a:ext>
                </a:extLst>
              </p:cNvPr>
              <p:cNvSpPr txBox="1"/>
              <p:nvPr/>
            </p:nvSpPr>
            <p:spPr>
              <a:xfrm>
                <a:off x="621855" y="3864074"/>
                <a:ext cx="11122732" cy="2407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τ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τ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τ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right</a:t>
                </a:r>
                <a:r>
                  <a:rPr lang="it-IT" dirty="0"/>
                  <a:t> and </a:t>
                </a:r>
                <a:r>
                  <a:rPr lang="it-IT" dirty="0" err="1"/>
                  <a:t>left</a:t>
                </a:r>
                <a:r>
                  <a:rPr lang="it-IT" dirty="0"/>
                  <a:t> torque</a:t>
                </a:r>
              </a:p>
              <a:p>
                <a:endParaRPr lang="it-IT" dirty="0"/>
              </a:p>
              <a:p>
                <a:r>
                  <a:rPr lang="it-IT" dirty="0">
                    <a:latin typeface="Cambria Math" panose="02040503050406030204" pitchFamily="18" charset="0"/>
                  </a:rPr>
                  <a:t>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,Ѳ,ф,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are: x and y </a:t>
                </a:r>
                <a:r>
                  <a:rPr lang="it-IT" dirty="0" err="1"/>
                  <a:t>coordinates</a:t>
                </a:r>
                <a:r>
                  <a:rPr lang="it-IT" dirty="0"/>
                  <a:t>, </a:t>
                </a:r>
                <a:r>
                  <a:rPr lang="it-IT" dirty="0" err="1"/>
                  <a:t>yaw</a:t>
                </a:r>
                <a:r>
                  <a:rPr lang="it-IT" dirty="0"/>
                  <a:t>, pitch, </a:t>
                </a:r>
                <a:r>
                  <a:rPr lang="it-IT" dirty="0" err="1"/>
                  <a:t>wheels</a:t>
                </a:r>
                <a:r>
                  <a:rPr lang="it-IT" dirty="0"/>
                  <a:t> angolar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ф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b="0" dirty="0"/>
                  <a:t>, </a:t>
                </a:r>
                <a:r>
                  <a:rPr lang="it-IT" b="0" dirty="0" err="1"/>
                  <a:t>that</a:t>
                </a:r>
                <a:r>
                  <a:rPr lang="it-IT" b="0" dirty="0"/>
                  <a:t> are: </a:t>
                </a:r>
                <a:r>
                  <a:rPr lang="it-IT" b="0" dirty="0" err="1"/>
                  <a:t>forward</a:t>
                </a:r>
                <a:r>
                  <a:rPr lang="it-IT" b="0" dirty="0"/>
                  <a:t> speed, </a:t>
                </a:r>
                <a:r>
                  <a:rPr lang="it-IT" b="0" dirty="0" err="1"/>
                  <a:t>yaw</a:t>
                </a:r>
                <a:r>
                  <a:rPr lang="it-IT" b="0" dirty="0"/>
                  <a:t> rate, pitch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latin typeface="Cambria Math" panose="02040503050406030204" pitchFamily="18" charset="0"/>
                </a:endParaRPr>
              </a:p>
              <a:p>
                <a:endParaRPr lang="it-IT" b="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FC9419F-4EE9-4FF3-8C77-A84D2AE66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5" y="3864074"/>
                <a:ext cx="11122732" cy="2407967"/>
              </a:xfrm>
              <a:prstGeom prst="rect">
                <a:avLst/>
              </a:prstGeom>
              <a:blipFill>
                <a:blip r:embed="rId4"/>
                <a:stretch>
                  <a:fillRect l="-438" t="-1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17048F-3AD0-4CFD-9722-D51C6632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E624FE-4126-4AE6-A9F8-5085828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52474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A85F3F-28C9-4D9E-85D9-E5714A6C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AAE97D-03E0-4146-AFB2-0ED78011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64703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AEDD2-C76B-42B9-8D3C-9AA39497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EA1E34-3DD4-4EFD-B268-BDD132AE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122"/>
            <a:ext cx="7839824" cy="4217825"/>
          </a:xfrm>
        </p:spPr>
        <p:txBody>
          <a:bodyPr>
            <a:normAutofit/>
          </a:bodyPr>
          <a:lstStyle/>
          <a:p>
            <a:r>
              <a:rPr lang="it-IT" dirty="0"/>
              <a:t>The goal of the project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Alter-Ego to </a:t>
            </a:r>
            <a:r>
              <a:rPr lang="it-IT" dirty="0" err="1"/>
              <a:t>walk</a:t>
            </a:r>
            <a:r>
              <a:rPr lang="it-IT" dirty="0"/>
              <a:t> on a </a:t>
            </a:r>
            <a:r>
              <a:rPr lang="it-IT" dirty="0" err="1"/>
              <a:t>slope</a:t>
            </a:r>
            <a:r>
              <a:rPr lang="it-IT" dirty="0"/>
              <a:t>.</a:t>
            </a:r>
          </a:p>
          <a:p>
            <a:r>
              <a:rPr lang="it-IT" dirty="0"/>
              <a:t>In order to achive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modelled</a:t>
            </a:r>
            <a:r>
              <a:rPr lang="it-IT" dirty="0"/>
              <a:t> from scratch and </a:t>
            </a:r>
            <a:r>
              <a:rPr lang="it-IT" dirty="0" err="1"/>
              <a:t>controlled</a:t>
            </a:r>
            <a:r>
              <a:rPr lang="it-IT" dirty="0"/>
              <a:t> the system,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inverse </a:t>
            </a:r>
            <a:r>
              <a:rPr lang="it-IT" dirty="0" err="1"/>
              <a:t>pendulum</a:t>
            </a:r>
            <a:r>
              <a:rPr lang="it-IT" dirty="0"/>
              <a:t> over a </a:t>
            </a:r>
            <a:r>
              <a:rPr lang="it-IT" dirty="0" err="1"/>
              <a:t>unicycle</a:t>
            </a:r>
            <a:r>
              <a:rPr lang="it-IT" dirty="0"/>
              <a:t>, </a:t>
            </a:r>
            <a:r>
              <a:rPr lang="it-IT" dirty="0" err="1"/>
              <a:t>taking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account the </a:t>
            </a:r>
            <a:r>
              <a:rPr lang="it-IT" dirty="0" err="1"/>
              <a:t>slope</a:t>
            </a:r>
            <a:r>
              <a:rPr lang="it-IT" dirty="0"/>
              <a:t> angle.</a:t>
            </a:r>
          </a:p>
          <a:p>
            <a:r>
              <a:rPr lang="it-IT" dirty="0"/>
              <a:t>The control technique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i="1" dirty="0"/>
              <a:t>model-based, </a:t>
            </a:r>
            <a:r>
              <a:rPr lang="it-IT" dirty="0" err="1"/>
              <a:t>therefore</a:t>
            </a:r>
            <a:r>
              <a:rPr lang="it-IT" dirty="0"/>
              <a:t> the </a:t>
            </a:r>
            <a:r>
              <a:rPr lang="it-IT" dirty="0" err="1"/>
              <a:t>estimation</a:t>
            </a:r>
            <a:r>
              <a:rPr lang="it-IT" dirty="0"/>
              <a:t> of the </a:t>
            </a:r>
            <a:r>
              <a:rPr lang="it-IT" dirty="0" err="1"/>
              <a:t>slope</a:t>
            </a:r>
            <a:r>
              <a:rPr lang="it-IT" dirty="0"/>
              <a:t> angle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estimation</a:t>
            </a:r>
            <a:r>
              <a:rPr lang="it-IT" dirty="0"/>
              <a:t> of the </a:t>
            </a:r>
            <a:r>
              <a:rPr lang="it-IT" dirty="0" err="1"/>
              <a:t>slope</a:t>
            </a:r>
            <a:r>
              <a:rPr lang="it-IT" dirty="0"/>
              <a:t> angle and the </a:t>
            </a:r>
            <a:r>
              <a:rPr lang="it-IT" dirty="0" err="1"/>
              <a:t>other</a:t>
            </a:r>
            <a:r>
              <a:rPr lang="it-IT" dirty="0"/>
              <a:t> state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estimators</a:t>
            </a:r>
            <a:r>
              <a:rPr lang="it-IT" dirty="0"/>
              <a:t> are </a:t>
            </a:r>
            <a:r>
              <a:rPr lang="it-IT" dirty="0" err="1"/>
              <a:t>proposed</a:t>
            </a:r>
            <a:r>
              <a:rPr lang="it-IT" dirty="0"/>
              <a:t> and </a:t>
            </a:r>
            <a:r>
              <a:rPr lang="it-IT" dirty="0" err="1"/>
              <a:t>compared</a:t>
            </a:r>
            <a:r>
              <a:rPr lang="it-IT" dirty="0"/>
              <a:t>.</a:t>
            </a:r>
          </a:p>
        </p:txBody>
      </p:sp>
      <p:pic>
        <p:nvPicPr>
          <p:cNvPr id="5" name="WhatsApp Video 2021-04-19 at 12.09.07">
            <a:hlinkClick r:id="" action="ppaction://media"/>
            <a:extLst>
              <a:ext uri="{FF2B5EF4-FFF2-40B4-BE49-F238E27FC236}">
                <a16:creationId xmlns:a16="http://schemas.microsoft.com/office/drawing/2014/main" id="{B8FE5BA6-A52B-48D6-B290-9B5B9389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5611" y="1854121"/>
            <a:ext cx="1959109" cy="4219619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9994E9-65BA-4D00-820E-82E734D6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CDF6DE31-B2FE-4116-BCC6-4921A20D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6624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491445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2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83056" y="4306037"/>
            <a:ext cx="2272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81B696F-A20E-4744-92B3-D23D38807D97}"/>
                  </a:ext>
                </a:extLst>
              </p:cNvPr>
              <p:cNvSpPr txBox="1"/>
              <p:nvPr/>
            </p:nvSpPr>
            <p:spPr>
              <a:xfrm>
                <a:off x="3669886" y="249400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81B696F-A20E-4744-92B3-D23D3880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494004"/>
                <a:ext cx="68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0304E9-1CF7-4F34-AD6F-2DA50295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20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65DA15EE-007F-400E-80D1-37AC4333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74295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62075-14C1-4073-8ECE-340EF00A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IMU </a:t>
            </a:r>
            <a:r>
              <a:rPr lang="it-IT" dirty="0" err="1"/>
              <a:t>Implementation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200F633-E804-4D57-B215-59912AAA2BC6}"/>
                  </a:ext>
                </a:extLst>
              </p:cNvPr>
              <p:cNvSpPr txBox="1"/>
              <p:nvPr/>
            </p:nvSpPr>
            <p:spPr>
              <a:xfrm>
                <a:off x="932154" y="2281561"/>
                <a:ext cx="3373515" cy="741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dirty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200F633-E804-4D57-B215-59912AAA2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4" y="2281561"/>
                <a:ext cx="3373515" cy="741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E806D59-CF7D-4D96-9370-ED958E192C56}"/>
                  </a:ext>
                </a:extLst>
              </p:cNvPr>
              <p:cNvSpPr txBox="1"/>
              <p:nvPr/>
            </p:nvSpPr>
            <p:spPr>
              <a:xfrm>
                <a:off x="1003176" y="3271621"/>
                <a:ext cx="3302493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E806D59-CF7D-4D96-9370-ED958E192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76" y="3271621"/>
                <a:ext cx="33024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2DA4DB9-7317-4F3C-84DB-7EC648B72285}"/>
                  </a:ext>
                </a:extLst>
              </p:cNvPr>
              <p:cNvSpPr txBox="1"/>
              <p:nvPr/>
            </p:nvSpPr>
            <p:spPr>
              <a:xfrm>
                <a:off x="932154" y="4564878"/>
                <a:ext cx="24457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2DA4DB9-7317-4F3C-84DB-7EC648B72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4" y="4564878"/>
                <a:ext cx="24457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7DCA400-B263-4FC7-A62E-8B935B5D68CC}"/>
                  </a:ext>
                </a:extLst>
              </p:cNvPr>
              <p:cNvSpPr txBox="1"/>
              <p:nvPr/>
            </p:nvSpPr>
            <p:spPr>
              <a:xfrm>
                <a:off x="2618911" y="5120641"/>
                <a:ext cx="37463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earth</a:t>
                </a:r>
                <a:r>
                  <a:rPr lang="it-IT" dirty="0"/>
                  <a:t> </a:t>
                </a:r>
                <a:r>
                  <a:rPr lang="it-IT" dirty="0" err="1"/>
                  <a:t>magnetic</a:t>
                </a:r>
                <a:r>
                  <a:rPr lang="it-IT" dirty="0"/>
                  <a:t> field in Pisa </a:t>
                </a:r>
                <a:r>
                  <a:rPr lang="it-IT" dirty="0" err="1"/>
                  <a:t>obtained</a:t>
                </a:r>
                <a:r>
                  <a:rPr lang="it-IT" dirty="0"/>
                  <a:t> from </a:t>
                </a:r>
                <a:r>
                  <a:rPr lang="it-IT" dirty="0">
                    <a:hlinkClick r:id="rId5"/>
                  </a:rPr>
                  <a:t>www.ngdc.noaa.gov</a:t>
                </a:r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7DCA400-B263-4FC7-A62E-8B935B5D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911" y="5120641"/>
                <a:ext cx="3746378" cy="646331"/>
              </a:xfrm>
              <a:prstGeom prst="rect">
                <a:avLst/>
              </a:prstGeom>
              <a:blipFill>
                <a:blip r:embed="rId6"/>
                <a:stretch>
                  <a:fillRect l="-1466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5B48707-2FCC-4C30-BCD0-16E8740CFCC1}"/>
              </a:ext>
            </a:extLst>
          </p:cNvPr>
          <p:cNvCxnSpPr/>
          <p:nvPr/>
        </p:nvCxnSpPr>
        <p:spPr>
          <a:xfrm rot="16200000" flipV="1">
            <a:off x="2306060" y="5026872"/>
            <a:ext cx="401538" cy="224164"/>
          </a:xfrm>
          <a:prstGeom prst="bentConnector3">
            <a:avLst>
              <a:gd name="adj1" fmla="val -30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7BE90-8232-4560-85C9-5D62F92EBD97}"/>
              </a:ext>
            </a:extLst>
          </p:cNvPr>
          <p:cNvSpPr txBox="1"/>
          <p:nvPr/>
        </p:nvSpPr>
        <p:spPr>
          <a:xfrm>
            <a:off x="1097280" y="5891511"/>
            <a:ext cx="493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from </a:t>
            </a:r>
            <a:r>
              <a:rPr lang="it-IT" dirty="0">
                <a:hlinkClick r:id="rId7"/>
              </a:rPr>
              <a:t>MPU-9250 datasheet</a:t>
            </a:r>
            <a:r>
              <a:rPr lang="it-IT" dirty="0"/>
              <a:t>. 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8AC0739C-4583-49A6-89B5-E527CCEA9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5182" y="1921078"/>
            <a:ext cx="5885818" cy="3970433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D37705-60B1-402C-BD27-DBCAF007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21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F9A766-CD1C-4FA6-BF51-05F34D6D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415266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IMU: Input-Output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2441CAE-618E-45E7-8EE0-33A7B94D33BC}"/>
              </a:ext>
            </a:extLst>
          </p:cNvPr>
          <p:cNvSpPr/>
          <p:nvPr/>
        </p:nvSpPr>
        <p:spPr>
          <a:xfrm>
            <a:off x="185811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D702798-1608-4FA6-9D40-C6394597D0D9}"/>
              </a:ext>
            </a:extLst>
          </p:cNvPr>
          <p:cNvCxnSpPr>
            <a:cxnSpLocks/>
          </p:cNvCxnSpPr>
          <p:nvPr/>
        </p:nvCxnSpPr>
        <p:spPr>
          <a:xfrm>
            <a:off x="522025" y="2870816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/>
              <p:nvPr/>
            </p:nvSpPr>
            <p:spPr>
              <a:xfrm>
                <a:off x="893694" y="2486909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94" y="2486909"/>
                <a:ext cx="382092" cy="276999"/>
              </a:xfrm>
              <a:prstGeom prst="rect">
                <a:avLst/>
              </a:prstGeom>
              <a:blipFill>
                <a:blip r:embed="rId2"/>
                <a:stretch>
                  <a:fillRect l="-14516" r="-967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/>
              <p:nvPr/>
            </p:nvSpPr>
            <p:spPr>
              <a:xfrm>
                <a:off x="3965433" y="2521744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433" y="2521744"/>
                <a:ext cx="1266895" cy="276999"/>
              </a:xfrm>
              <a:prstGeom prst="rect">
                <a:avLst/>
              </a:prstGeom>
              <a:blipFill>
                <a:blip r:embed="rId3"/>
                <a:stretch>
                  <a:fillRect t="-8889" r="-34615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F8B9081-CF21-43FE-AF07-57FBEDA1FDBF}"/>
              </a:ext>
            </a:extLst>
          </p:cNvPr>
          <p:cNvCxnSpPr>
            <a:cxnSpLocks/>
          </p:cNvCxnSpPr>
          <p:nvPr/>
        </p:nvCxnSpPr>
        <p:spPr>
          <a:xfrm>
            <a:off x="2763635" y="1854693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C8D4E8-D3ED-475E-BCCA-FA710D96A5DF}"/>
              </a:ext>
            </a:extLst>
          </p:cNvPr>
          <p:cNvSpPr txBox="1"/>
          <p:nvPr/>
        </p:nvSpPr>
        <p:spPr>
          <a:xfrm>
            <a:off x="2763635" y="182596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28948E6-D8EA-40FE-9EE1-8FD0B1E47D14}"/>
              </a:ext>
            </a:extLst>
          </p:cNvPr>
          <p:cNvCxnSpPr>
            <a:cxnSpLocks/>
          </p:cNvCxnSpPr>
          <p:nvPr/>
        </p:nvCxnSpPr>
        <p:spPr>
          <a:xfrm>
            <a:off x="3669157" y="2870816"/>
            <a:ext cx="1968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0C0C991-D434-49A4-9602-65FD5F11B3B9}"/>
                  </a:ext>
                </a:extLst>
              </p:cNvPr>
              <p:cNvSpPr txBox="1"/>
              <p:nvPr/>
            </p:nvSpPr>
            <p:spPr>
              <a:xfrm>
                <a:off x="565114" y="3740598"/>
                <a:ext cx="11122732" cy="2684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,Ѳ,ф,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are: x and y </a:t>
                </a:r>
                <a:r>
                  <a:rPr lang="it-IT" dirty="0" err="1"/>
                  <a:t>coordinates</a:t>
                </a:r>
                <a:r>
                  <a:rPr lang="it-IT" dirty="0"/>
                  <a:t>, </a:t>
                </a:r>
                <a:r>
                  <a:rPr lang="it-IT" dirty="0" err="1"/>
                  <a:t>yaw</a:t>
                </a:r>
                <a:r>
                  <a:rPr lang="it-IT" dirty="0"/>
                  <a:t>, pitch, </a:t>
                </a:r>
                <a:r>
                  <a:rPr lang="it-IT" dirty="0" err="1"/>
                  <a:t>wheels</a:t>
                </a:r>
                <a:r>
                  <a:rPr lang="it-IT" dirty="0"/>
                  <a:t> angolar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ф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b="0" dirty="0"/>
                  <a:t>, </a:t>
                </a:r>
                <a:r>
                  <a:rPr lang="it-IT" b="0" dirty="0" err="1"/>
                  <a:t>that</a:t>
                </a:r>
                <a:r>
                  <a:rPr lang="it-IT" b="0" dirty="0"/>
                  <a:t> are: </a:t>
                </a:r>
                <a:r>
                  <a:rPr lang="it-IT" b="0" dirty="0" err="1"/>
                  <a:t>forward</a:t>
                </a:r>
                <a:r>
                  <a:rPr lang="it-IT" b="0" dirty="0"/>
                  <a:t> speed, </a:t>
                </a:r>
                <a:r>
                  <a:rPr lang="it-IT" b="0" dirty="0" err="1"/>
                  <a:t>yaw</a:t>
                </a:r>
                <a:r>
                  <a:rPr lang="it-IT" b="0" dirty="0"/>
                  <a:t> rate, pitch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latin typeface="Cambria Math" panose="02040503050406030204" pitchFamily="18" charset="0"/>
                </a:endParaRPr>
              </a:p>
              <a:p>
                <a:r>
                  <a:rPr lang="it-IT" b="0" dirty="0"/>
                  <a:t>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l-GR" dirty="0" smtClean="0"/>
                                  <m:t>ω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angular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r>
                  <a:rPr lang="it-IT" dirty="0"/>
                  <a:t> from </a:t>
                </a:r>
                <a:r>
                  <a:rPr lang="it-IT" dirty="0" err="1"/>
                  <a:t>gyroscope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a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acceleration</a:t>
                </a:r>
                <a:r>
                  <a:rPr lang="it-IT" dirty="0"/>
                  <a:t> from </a:t>
                </a:r>
                <a:r>
                  <a:rPr lang="it-IT" dirty="0" err="1"/>
                  <a:t>accelerometer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m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magnetic</a:t>
                </a:r>
                <a:r>
                  <a:rPr lang="it-IT" dirty="0"/>
                  <a:t> field from </a:t>
                </a:r>
                <a:r>
                  <a:rPr lang="it-IT" dirty="0" err="1"/>
                  <a:t>magnetometer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0C0C991-D434-49A4-9602-65FD5F11B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14" y="3740598"/>
                <a:ext cx="11122732" cy="2684966"/>
              </a:xfrm>
              <a:prstGeom prst="rect">
                <a:avLst/>
              </a:prstGeom>
              <a:blipFill>
                <a:blip r:embed="rId4"/>
                <a:stretch>
                  <a:fillRect l="-493" t="-15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0FEED-65EB-47C9-886C-860DD8CD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A96ED3-5747-4566-A1AC-2B158287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60351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Mahony Filter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EEA7B3-230A-4C30-9ACF-C73AC287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D36D7-FC79-44BE-9F6D-7D428C29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60083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50822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743" y="2561135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743" y="2561135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99834" y="4306037"/>
            <a:ext cx="2255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D43E15-2D41-4EDC-BFE0-1745F34F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24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5ED10EC2-71DE-48B1-AC41-42FDA30C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61907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62075-14C1-4073-8ECE-340EF00A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D02EDC2-6C22-4DB2-B4A8-2771C277CE33}"/>
                  </a:ext>
                </a:extLst>
              </p:cNvPr>
              <p:cNvSpPr txBox="1"/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D02EDC2-6C22-4DB2-B4A8-2771C277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blipFill>
                <a:blip r:embed="rId2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C50EEF71-CB58-4065-8784-F0D476D22476}"/>
              </a:ext>
            </a:extLst>
          </p:cNvPr>
          <p:cNvSpPr/>
          <p:nvPr/>
        </p:nvSpPr>
        <p:spPr>
          <a:xfrm>
            <a:off x="252700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65BC1D2-E287-49EE-9E2D-2B87157F4B6B}"/>
              </a:ext>
            </a:extLst>
          </p:cNvPr>
          <p:cNvCxnSpPr>
            <a:cxnSpLocks/>
          </p:cNvCxnSpPr>
          <p:nvPr/>
        </p:nvCxnSpPr>
        <p:spPr>
          <a:xfrm>
            <a:off x="64641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F2F5D4C-87E7-4916-89FE-1A282965D45B}"/>
              </a:ext>
            </a:extLst>
          </p:cNvPr>
          <p:cNvCxnSpPr>
            <a:cxnSpLocks/>
          </p:cNvCxnSpPr>
          <p:nvPr/>
        </p:nvCxnSpPr>
        <p:spPr>
          <a:xfrm>
            <a:off x="433804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B06E4896-2CEA-4D3B-B21B-497D2D7F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4756" y="1318506"/>
            <a:ext cx="6257244" cy="4220988"/>
          </a:xfrm>
          <a:prstGeom prst="rect">
            <a:avLst/>
          </a:prstGeom>
        </p:spPr>
      </p:pic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5BA9449A-61CD-41B5-813A-97645E9586D0}"/>
              </a:ext>
            </a:extLst>
          </p:cNvPr>
          <p:cNvSpPr/>
          <p:nvPr/>
        </p:nvSpPr>
        <p:spPr>
          <a:xfrm>
            <a:off x="2756693" y="4191203"/>
            <a:ext cx="639192" cy="213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FCF8520-5376-4520-A117-C2C98C20AC41}"/>
                  </a:ext>
                </a:extLst>
              </p:cNvPr>
              <p:cNvSpPr txBox="1"/>
              <p:nvPr/>
            </p:nvSpPr>
            <p:spPr>
              <a:xfrm>
                <a:off x="3469553" y="4105754"/>
                <a:ext cx="822340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FCF8520-5376-4520-A117-C2C98C20A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53" y="4105754"/>
                <a:ext cx="822340" cy="384336"/>
              </a:xfrm>
              <a:prstGeom prst="rect">
                <a:avLst/>
              </a:prstGeom>
              <a:blipFill>
                <a:blip r:embed="rId5"/>
                <a:stretch>
                  <a:fillRect t="-1587" r="-41481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F5E8535-F8AB-4A3C-994F-81A318E45FFF}"/>
                  </a:ext>
                </a:extLst>
              </p:cNvPr>
              <p:cNvSpPr txBox="1"/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F5E8535-F8AB-4A3C-994F-81A318E4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blipFill>
                <a:blip r:embed="rId6"/>
                <a:stretch>
                  <a:fillRect l="-13636" t="-19565" r="-31818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DF9F944-C4A7-49BA-9107-C4BC86DF1985}"/>
                  </a:ext>
                </a:extLst>
              </p:cNvPr>
              <p:cNvSpPr txBox="1"/>
              <p:nvPr/>
            </p:nvSpPr>
            <p:spPr>
              <a:xfrm>
                <a:off x="2301172" y="4155703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DF9F944-C4A7-49BA-9107-C4BC86DF1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72" y="4155703"/>
                <a:ext cx="402354" cy="284437"/>
              </a:xfrm>
              <a:prstGeom prst="rect">
                <a:avLst/>
              </a:prstGeom>
              <a:blipFill>
                <a:blip r:embed="rId7"/>
                <a:stretch>
                  <a:fillRect l="-12121" t="-19565" r="-33333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E24E71-A303-412B-B98F-6B94D1ED4B49}"/>
              </a:ext>
            </a:extLst>
          </p:cNvPr>
          <p:cNvSpPr txBox="1"/>
          <p:nvPr/>
        </p:nvSpPr>
        <p:spPr>
          <a:xfrm>
            <a:off x="67112" y="5489709"/>
            <a:ext cx="12124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in: </a:t>
            </a:r>
            <a:r>
              <a:rPr lang="it-IT" sz="1600" dirty="0"/>
              <a:t>G. Santaera, E. Luberto, A. Serio, M. </a:t>
            </a:r>
            <a:r>
              <a:rPr lang="it-IT" sz="1600" dirty="0" err="1"/>
              <a:t>Gabiccini</a:t>
            </a:r>
            <a:r>
              <a:rPr lang="it-IT" sz="1600" dirty="0"/>
              <a:t> and A. </a:t>
            </a:r>
            <a:r>
              <a:rPr lang="it-IT" sz="1600" dirty="0" err="1"/>
              <a:t>Bicchi</a:t>
            </a:r>
            <a:r>
              <a:rPr lang="it-IT" sz="1600" dirty="0"/>
              <a:t>, "Low-cost, fast and accurate </a:t>
            </a:r>
            <a:r>
              <a:rPr lang="it-IT" sz="1600" dirty="0" err="1"/>
              <a:t>reconstruction</a:t>
            </a:r>
            <a:r>
              <a:rPr lang="it-IT" sz="1600" dirty="0"/>
              <a:t> of </a:t>
            </a:r>
            <a:r>
              <a:rPr lang="it-IT" sz="1600" dirty="0" err="1"/>
              <a:t>robotic</a:t>
            </a:r>
            <a:r>
              <a:rPr lang="it-IT" sz="1600" dirty="0"/>
              <a:t> and human </a:t>
            </a:r>
            <a:r>
              <a:rPr lang="it-IT" sz="1600" dirty="0" err="1"/>
              <a:t>postures</a:t>
            </a:r>
            <a:r>
              <a:rPr lang="it-IT" sz="1600" dirty="0"/>
              <a:t> via IMU </a:t>
            </a:r>
            <a:r>
              <a:rPr lang="it-IT" sz="1600" dirty="0" err="1"/>
              <a:t>measurements</a:t>
            </a:r>
            <a:r>
              <a:rPr lang="it-IT" sz="1600" dirty="0"/>
              <a:t>," </a:t>
            </a:r>
            <a:r>
              <a:rPr lang="it-IT" sz="1600" i="1" dirty="0"/>
              <a:t>2015 IEEE International Conference on </a:t>
            </a:r>
            <a:r>
              <a:rPr lang="it-IT" sz="1600" i="1" dirty="0" err="1"/>
              <a:t>Robotics</a:t>
            </a:r>
            <a:r>
              <a:rPr lang="it-IT" sz="1600" i="1" dirty="0"/>
              <a:t> and Automation (ICRA)</a:t>
            </a:r>
            <a:r>
              <a:rPr lang="it-IT" sz="1600" dirty="0"/>
              <a:t>, 2015, pp. 2728-2735, </a:t>
            </a:r>
            <a:r>
              <a:rPr lang="it-IT" sz="1600" dirty="0" err="1"/>
              <a:t>doi</a:t>
            </a:r>
            <a:r>
              <a:rPr lang="it-IT" sz="1600" dirty="0"/>
              <a:t>: 10.1109/ICRA.2015.7139569.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CAA4F2-32F8-47FB-AF85-33AE9AE3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25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CA1F7AE7-8337-4F77-858F-F2049EE9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3202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62075-14C1-4073-8ECE-340EF00A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092"/>
            <a:ext cx="10058400" cy="1450757"/>
          </a:xfrm>
        </p:spPr>
        <p:txBody>
          <a:bodyPr/>
          <a:lstStyle/>
          <a:p>
            <a:r>
              <a:rPr lang="it-IT" dirty="0"/>
              <a:t>Mahony Filter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50EEF71-CB58-4065-8784-F0D476D22476}"/>
              </a:ext>
            </a:extLst>
          </p:cNvPr>
          <p:cNvSpPr/>
          <p:nvPr/>
        </p:nvSpPr>
        <p:spPr>
          <a:xfrm>
            <a:off x="252700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65BC1D2-E287-49EE-9E2D-2B87157F4B6B}"/>
              </a:ext>
            </a:extLst>
          </p:cNvPr>
          <p:cNvCxnSpPr>
            <a:cxnSpLocks/>
          </p:cNvCxnSpPr>
          <p:nvPr/>
        </p:nvCxnSpPr>
        <p:spPr>
          <a:xfrm>
            <a:off x="64641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F2F5D4C-87E7-4916-89FE-1A282965D45B}"/>
              </a:ext>
            </a:extLst>
          </p:cNvPr>
          <p:cNvCxnSpPr>
            <a:cxnSpLocks/>
          </p:cNvCxnSpPr>
          <p:nvPr/>
        </p:nvCxnSpPr>
        <p:spPr>
          <a:xfrm>
            <a:off x="433804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B9DD005-C955-41CA-B581-D962A8A5EEC9}"/>
                  </a:ext>
                </a:extLst>
              </p:cNvPr>
              <p:cNvSpPr txBox="1"/>
              <p:nvPr/>
            </p:nvSpPr>
            <p:spPr>
              <a:xfrm>
                <a:off x="277216" y="3561225"/>
                <a:ext cx="469728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rotations</a:t>
                </a:r>
                <a:r>
                  <a:rPr lang="it-IT" dirty="0"/>
                  <a:t> of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interest</a:t>
                </a:r>
                <a:r>
                  <a:rPr lang="it-IT" dirty="0"/>
                  <a:t> are of the </a:t>
                </a:r>
                <a:r>
                  <a:rPr lang="it-IT" dirty="0" err="1"/>
                  <a:t>type</a:t>
                </a:r>
                <a:r>
                  <a:rPr lang="it-IT" dirty="0"/>
                  <a:t> XZX.</a:t>
                </a:r>
              </a:p>
              <a:p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rotation</a:t>
                </a:r>
                <a:r>
                  <a:rPr lang="it-IT" dirty="0"/>
                  <a:t> angle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</a:p>
              <a:p>
                <a:r>
                  <a:rPr lang="it-IT" dirty="0"/>
                  <a:t>Z-</a:t>
                </a:r>
                <a:r>
                  <a:rPr lang="it-IT" dirty="0" err="1"/>
                  <a:t>axis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 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ea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/>
                  <a:t>  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dirty="0"/>
                  <a:t>  </a:t>
                </a:r>
              </a:p>
              <a:p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representation</a:t>
                </a:r>
                <a:r>
                  <a:rPr lang="it-IT" dirty="0"/>
                  <a:t> </a:t>
                </a:r>
                <a:r>
                  <a:rPr lang="it-IT" dirty="0" err="1"/>
                  <a:t>singularity</a:t>
                </a:r>
                <a:r>
                  <a:rPr lang="it-IT" dirty="0"/>
                  <a:t> and the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rotation</a:t>
                </a:r>
                <a:r>
                  <a:rPr lang="it-IT" dirty="0"/>
                  <a:t> </a:t>
                </a:r>
                <a:r>
                  <a:rPr lang="it-IT" dirty="0" err="1"/>
                  <a:t>angles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be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:r>
                  <a:rPr lang="it-IT" dirty="0" err="1"/>
                  <a:t>separately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B9DD005-C955-41CA-B581-D962A8A5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16" y="3561225"/>
                <a:ext cx="4697281" cy="2031325"/>
              </a:xfrm>
              <a:prstGeom prst="rect">
                <a:avLst/>
              </a:prstGeom>
              <a:blipFill>
                <a:blip r:embed="rId2"/>
                <a:stretch>
                  <a:fillRect l="-1038" t="-1502" r="-908" b="-39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E2FE808-5649-42EC-921A-CFE0FFAB7036}"/>
                  </a:ext>
                </a:extLst>
              </p:cNvPr>
              <p:cNvSpPr txBox="1"/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E2FE808-5649-42EC-921A-CFE0FFAB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blipFill>
                <a:blip r:embed="rId7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60BC9-491E-4D6F-82E2-B4165DE15EDE}"/>
                  </a:ext>
                </a:extLst>
              </p:cNvPr>
              <p:cNvSpPr txBox="1"/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60BC9-491E-4D6F-82E2-B4165DE15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blipFill>
                <a:blip r:embed="rId8"/>
                <a:stretch>
                  <a:fillRect l="-13636" t="-19565" r="-31818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FAF93149-2B66-42F5-A03F-5B72C18B3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5628" y="2303921"/>
            <a:ext cx="7096371" cy="408966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AFF587-52A3-4145-BB23-5DD9ED13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C7DA32-048E-45BC-8049-3C891E09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758551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FFC92-B018-4F39-91E9-59F52903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Distance Sensor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346DCC-DF9D-4B19-AD30-F3F0142D9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24" y="1815256"/>
            <a:ext cx="2712538" cy="2341914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26F446E-04BE-495A-980A-38EA370F6826}"/>
              </a:ext>
            </a:extLst>
          </p:cNvPr>
          <p:cNvCxnSpPr/>
          <p:nvPr/>
        </p:nvCxnSpPr>
        <p:spPr>
          <a:xfrm>
            <a:off x="284431" y="6142859"/>
            <a:ext cx="50395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998FDB73-FAEA-4865-BDCB-2AA54943A87E}"/>
              </a:ext>
            </a:extLst>
          </p:cNvPr>
          <p:cNvSpPr/>
          <p:nvPr/>
        </p:nvSpPr>
        <p:spPr>
          <a:xfrm rot="20883216">
            <a:off x="2008165" y="2124839"/>
            <a:ext cx="231959" cy="2303483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920AB20-2B34-4007-AAA3-49566EE7DE84}"/>
              </a:ext>
            </a:extLst>
          </p:cNvPr>
          <p:cNvSpPr/>
          <p:nvPr/>
        </p:nvSpPr>
        <p:spPr>
          <a:xfrm>
            <a:off x="1485018" y="4221912"/>
            <a:ext cx="2039722" cy="18792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D92BCB5-9E1D-4B0A-AB7D-9C787143A7E3}"/>
              </a:ext>
            </a:extLst>
          </p:cNvPr>
          <p:cNvCxnSpPr>
            <a:cxnSpLocks/>
          </p:cNvCxnSpPr>
          <p:nvPr/>
        </p:nvCxnSpPr>
        <p:spPr>
          <a:xfrm flipV="1">
            <a:off x="2514719" y="4888280"/>
            <a:ext cx="1184402" cy="3143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9BBCDF7-C58B-49A1-B1FB-2C160D9E8EEC}"/>
                  </a:ext>
                </a:extLst>
              </p:cNvPr>
              <p:cNvSpPr txBox="1"/>
              <p:nvPr/>
            </p:nvSpPr>
            <p:spPr>
              <a:xfrm>
                <a:off x="3819631" y="5286768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9BBCDF7-C58B-49A1-B1FB-2C160D9E8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31" y="5286768"/>
                <a:ext cx="193258" cy="276999"/>
              </a:xfrm>
              <a:prstGeom prst="rect">
                <a:avLst/>
              </a:prstGeom>
              <a:blipFill>
                <a:blip r:embed="rId3"/>
                <a:stretch>
                  <a:fillRect l="-32258" r="-29032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B4DAFCDF-131A-4B4A-A29E-D6CF0505CA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87839" y="4287753"/>
            <a:ext cx="526142" cy="51530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481E91B-A992-4FF1-BFE5-9FC38C8C95DD}"/>
              </a:ext>
            </a:extLst>
          </p:cNvPr>
          <p:cNvSpPr txBox="1"/>
          <p:nvPr/>
        </p:nvSpPr>
        <p:spPr>
          <a:xfrm>
            <a:off x="4413981" y="4061345"/>
            <a:ext cx="2000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 to </a:t>
            </a:r>
            <a:r>
              <a:rPr lang="it-IT" dirty="0" err="1"/>
              <a:t>measure</a:t>
            </a:r>
            <a:r>
              <a:rPr lang="it-IT" dirty="0"/>
              <a:t> the </a:t>
            </a:r>
            <a:r>
              <a:rPr lang="it-IT" dirty="0" err="1"/>
              <a:t>distance</a:t>
            </a:r>
            <a:r>
              <a:rPr lang="it-IT" dirty="0"/>
              <a:t> from the ground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4F7F51E-11B5-4B26-A52E-AB3DEC4FC101}"/>
              </a:ext>
            </a:extLst>
          </p:cNvPr>
          <p:cNvCxnSpPr>
            <a:cxnSpLocks/>
          </p:cNvCxnSpPr>
          <p:nvPr/>
        </p:nvCxnSpPr>
        <p:spPr>
          <a:xfrm flipV="1">
            <a:off x="2514719" y="1872211"/>
            <a:ext cx="0" cy="42338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62CBC7A7-CBF0-4FE3-82DC-D2AA3D3E4A10}"/>
              </a:ext>
            </a:extLst>
          </p:cNvPr>
          <p:cNvSpPr/>
          <p:nvPr/>
        </p:nvSpPr>
        <p:spPr>
          <a:xfrm rot="14714498">
            <a:off x="2227707" y="3254322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riangolo isoscele 31">
            <a:extLst>
              <a:ext uri="{FF2B5EF4-FFF2-40B4-BE49-F238E27FC236}">
                <a16:creationId xmlns:a16="http://schemas.microsoft.com/office/drawing/2014/main" id="{9059C945-31C4-4427-BDAC-D157B8EF9F7D}"/>
              </a:ext>
            </a:extLst>
          </p:cNvPr>
          <p:cNvSpPr/>
          <p:nvPr/>
        </p:nvSpPr>
        <p:spPr>
          <a:xfrm rot="14254111">
            <a:off x="2240288" y="3265486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5D1D7887-1B4A-4AA8-8308-27B1D69AE664}"/>
                  </a:ext>
                </a:extLst>
              </p:cNvPr>
              <p:cNvSpPr txBox="1"/>
              <p:nvPr/>
            </p:nvSpPr>
            <p:spPr>
              <a:xfrm rot="130613">
                <a:off x="2193070" y="2905157"/>
                <a:ext cx="314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5D1D7887-1B4A-4AA8-8308-27B1D69AE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0613">
                <a:off x="2193070" y="2905157"/>
                <a:ext cx="314748" cy="369332"/>
              </a:xfrm>
              <a:prstGeom prst="rect">
                <a:avLst/>
              </a:prstGeom>
              <a:blipFill>
                <a:blip r:embed="rId4"/>
                <a:stretch>
                  <a:fillRect l="-5455" r="-12727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8DA7135D-8981-414A-9250-FE5008518DBE}"/>
                  </a:ext>
                </a:extLst>
              </p:cNvPr>
              <p:cNvSpPr txBox="1"/>
              <p:nvPr/>
            </p:nvSpPr>
            <p:spPr>
              <a:xfrm>
                <a:off x="7222026" y="4370527"/>
                <a:ext cx="1847044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8DA7135D-8981-414A-9250-FE5008518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26" y="4370527"/>
                <a:ext cx="1847044" cy="586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ccia bidirezionale orizzontale 40">
            <a:extLst>
              <a:ext uri="{FF2B5EF4-FFF2-40B4-BE49-F238E27FC236}">
                <a16:creationId xmlns:a16="http://schemas.microsoft.com/office/drawing/2014/main" id="{3D441F00-4783-4990-AA49-E8CC43C56316}"/>
              </a:ext>
            </a:extLst>
          </p:cNvPr>
          <p:cNvSpPr/>
          <p:nvPr/>
        </p:nvSpPr>
        <p:spPr>
          <a:xfrm rot="5400000">
            <a:off x="7901411" y="5237642"/>
            <a:ext cx="488272" cy="1620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741CBA16-04C8-420E-8AD6-5F7282697F58}"/>
              </a:ext>
            </a:extLst>
          </p:cNvPr>
          <p:cNvCxnSpPr>
            <a:cxnSpLocks/>
          </p:cNvCxnSpPr>
          <p:nvPr/>
        </p:nvCxnSpPr>
        <p:spPr>
          <a:xfrm flipH="1" flipV="1">
            <a:off x="3703075" y="4956185"/>
            <a:ext cx="6036" cy="118667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BC6CD8-9832-4FEB-8ED1-D61B935C8169}"/>
              </a:ext>
            </a:extLst>
          </p:cNvPr>
          <p:cNvCxnSpPr>
            <a:cxnSpLocks/>
          </p:cNvCxnSpPr>
          <p:nvPr/>
        </p:nvCxnSpPr>
        <p:spPr>
          <a:xfrm flipH="1" flipV="1">
            <a:off x="1874292" y="2029638"/>
            <a:ext cx="615618" cy="313187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5FD2A279-6ECB-4B24-B83C-061E52F9277C}"/>
              </a:ext>
            </a:extLst>
          </p:cNvPr>
          <p:cNvCxnSpPr>
            <a:cxnSpLocks/>
          </p:cNvCxnSpPr>
          <p:nvPr/>
        </p:nvCxnSpPr>
        <p:spPr>
          <a:xfrm flipH="1" flipV="1">
            <a:off x="2616428" y="5013298"/>
            <a:ext cx="37495" cy="142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433DDD2-E6A5-4297-83AA-44816064A7D2}"/>
              </a:ext>
            </a:extLst>
          </p:cNvPr>
          <p:cNvCxnSpPr>
            <a:cxnSpLocks/>
          </p:cNvCxnSpPr>
          <p:nvPr/>
        </p:nvCxnSpPr>
        <p:spPr>
          <a:xfrm flipV="1">
            <a:off x="2466980" y="5017608"/>
            <a:ext cx="148780" cy="3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00916D8-D43B-4DAC-B906-AEFCF5DBBC12}"/>
              </a:ext>
            </a:extLst>
          </p:cNvPr>
          <p:cNvCxnSpPr>
            <a:cxnSpLocks/>
          </p:cNvCxnSpPr>
          <p:nvPr/>
        </p:nvCxnSpPr>
        <p:spPr>
          <a:xfrm flipH="1" flipV="1">
            <a:off x="3713065" y="4946670"/>
            <a:ext cx="233610" cy="115444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o 62">
            <a:extLst>
              <a:ext uri="{FF2B5EF4-FFF2-40B4-BE49-F238E27FC236}">
                <a16:creationId xmlns:a16="http://schemas.microsoft.com/office/drawing/2014/main" id="{34615B59-5F73-417B-B8A3-5DC74C03C3BC}"/>
              </a:ext>
            </a:extLst>
          </p:cNvPr>
          <p:cNvSpPr/>
          <p:nvPr/>
        </p:nvSpPr>
        <p:spPr>
          <a:xfrm rot="4675447">
            <a:off x="3611484" y="5566342"/>
            <a:ext cx="363963" cy="355107"/>
          </a:xfrm>
          <a:prstGeom prst="arc">
            <a:avLst>
              <a:gd name="adj1" fmla="val 21335808"/>
              <a:gd name="adj2" fmla="val 23208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Triangolo isoscele 63">
            <a:extLst>
              <a:ext uri="{FF2B5EF4-FFF2-40B4-BE49-F238E27FC236}">
                <a16:creationId xmlns:a16="http://schemas.microsoft.com/office/drawing/2014/main" id="{E7934B97-C6D1-4F85-A45D-D27C4C863ED4}"/>
              </a:ext>
            </a:extLst>
          </p:cNvPr>
          <p:cNvSpPr/>
          <p:nvPr/>
        </p:nvSpPr>
        <p:spPr>
          <a:xfrm rot="3182065">
            <a:off x="3835915" y="5857218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35434607-FD4D-4735-A5C5-35086B9AC61A}"/>
                  </a:ext>
                </a:extLst>
              </p:cNvPr>
              <p:cNvSpPr txBox="1"/>
              <p:nvPr/>
            </p:nvSpPr>
            <p:spPr>
              <a:xfrm rot="66206">
                <a:off x="3641815" y="5652499"/>
                <a:ext cx="31474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1100" i="1" smtClean="0">
                          <a:latin typeface="Cambria Math" panose="02040503050406030204" pitchFamily="18" charset="0"/>
                        </a:rPr>
                        <m:t>ф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35434607-FD4D-4735-A5C5-35086B9AC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206">
                <a:off x="3641815" y="5652499"/>
                <a:ext cx="314748" cy="261610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F9BA4496-E72B-46A3-A22F-E769934E336E}"/>
                  </a:ext>
                </a:extLst>
              </p:cNvPr>
              <p:cNvSpPr txBox="1"/>
              <p:nvPr/>
            </p:nvSpPr>
            <p:spPr>
              <a:xfrm>
                <a:off x="2877819" y="4737146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F9BA4496-E72B-46A3-A22F-E769934E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819" y="4737146"/>
                <a:ext cx="3516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136714F8-5FF7-4BE7-A33C-CECCBA3855AE}"/>
                  </a:ext>
                </a:extLst>
              </p:cNvPr>
              <p:cNvSpPr txBox="1"/>
              <p:nvPr/>
            </p:nvSpPr>
            <p:spPr>
              <a:xfrm>
                <a:off x="7320702" y="5562787"/>
                <a:ext cx="201369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asin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136714F8-5FF7-4BE7-A33C-CECCBA385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02" y="5562787"/>
                <a:ext cx="2013693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iangolo isoscele 14">
            <a:extLst>
              <a:ext uri="{FF2B5EF4-FFF2-40B4-BE49-F238E27FC236}">
                <a16:creationId xmlns:a16="http://schemas.microsoft.com/office/drawing/2014/main" id="{59BD5950-2F4F-44E0-96DD-4551E3A9E7BD}"/>
              </a:ext>
            </a:extLst>
          </p:cNvPr>
          <p:cNvSpPr/>
          <p:nvPr/>
        </p:nvSpPr>
        <p:spPr>
          <a:xfrm rot="20691263">
            <a:off x="3551009" y="4560135"/>
            <a:ext cx="218755" cy="3994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ED19832-0869-4C0D-A038-D011690FA8EC}"/>
                  </a:ext>
                </a:extLst>
              </p:cNvPr>
              <p:cNvSpPr txBox="1"/>
              <p:nvPr/>
            </p:nvSpPr>
            <p:spPr>
              <a:xfrm>
                <a:off x="2999323" y="1805386"/>
                <a:ext cx="59795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The sensor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mounted</a:t>
                </a:r>
                <a:r>
                  <a:rPr lang="it-IT" dirty="0"/>
                  <a:t> to be </a:t>
                </a:r>
                <a:r>
                  <a:rPr lang="it-IT" dirty="0" err="1"/>
                  <a:t>parallel</a:t>
                </a:r>
                <a:r>
                  <a:rPr lang="it-IT" dirty="0"/>
                  <a:t> to the body of the robot.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leads to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az-Cyrl-AZ" i="1">
                        <a:latin typeface="Cambria Math" panose="02040503050406030204" pitchFamily="18" charset="0"/>
                      </a:rPr>
                      <m:t>ф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ED19832-0869-4C0D-A038-D011690FA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23" y="1805386"/>
                <a:ext cx="5979586" cy="646331"/>
              </a:xfrm>
              <a:prstGeom prst="rect">
                <a:avLst/>
              </a:prstGeom>
              <a:blipFill>
                <a:blip r:embed="rId9"/>
                <a:stretch>
                  <a:fillRect l="-815" t="-4717" r="-102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A704793-DE97-4FB4-9549-D0221DB1FEF4}"/>
                  </a:ext>
                </a:extLst>
              </p:cNvPr>
              <p:cNvSpPr txBox="1"/>
              <p:nvPr/>
            </p:nvSpPr>
            <p:spPr>
              <a:xfrm>
                <a:off x="9378027" y="5701930"/>
                <a:ext cx="13893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∈[0,∞)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A704793-DE97-4FB4-9549-D0221DB1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27" y="5701930"/>
                <a:ext cx="1389323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C2A3FE-6199-460D-B742-655FD59F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27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F332621-3AE4-4D46-861A-B3EF0283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82723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066AA0-9994-4A9F-B15C-C0E6E30D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0E43D6F-2FA9-4630-A45C-CB3F3CA395B2}"/>
                  </a:ext>
                </a:extLst>
              </p:cNvPr>
              <p:cNvSpPr txBox="1"/>
              <p:nvPr/>
            </p:nvSpPr>
            <p:spPr>
              <a:xfrm>
                <a:off x="1097280" y="2513887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0E43D6F-2FA9-4630-A45C-CB3F3CA3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13887"/>
                <a:ext cx="1266895" cy="276999"/>
              </a:xfrm>
              <a:prstGeom prst="rect">
                <a:avLst/>
              </a:prstGeom>
              <a:blipFill>
                <a:blip r:embed="rId2"/>
                <a:stretch>
                  <a:fillRect t="-6522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7D9408B1-F73E-4B3A-8BD3-AB80CFE753AD}"/>
              </a:ext>
            </a:extLst>
          </p:cNvPr>
          <p:cNvSpPr/>
          <p:nvPr/>
        </p:nvSpPr>
        <p:spPr>
          <a:xfrm>
            <a:off x="2711116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7FB9A8F-52C3-4243-8D42-1BE091F2A687}"/>
              </a:ext>
            </a:extLst>
          </p:cNvPr>
          <p:cNvCxnSpPr>
            <a:cxnSpLocks/>
          </p:cNvCxnSpPr>
          <p:nvPr/>
        </p:nvCxnSpPr>
        <p:spPr>
          <a:xfrm>
            <a:off x="1097280" y="2870816"/>
            <a:ext cx="1613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05C8961-CD2D-42AB-93C1-A06D260D4C52}"/>
              </a:ext>
            </a:extLst>
          </p:cNvPr>
          <p:cNvCxnSpPr>
            <a:cxnSpLocks/>
          </p:cNvCxnSpPr>
          <p:nvPr/>
        </p:nvCxnSpPr>
        <p:spPr>
          <a:xfrm>
            <a:off x="4522160" y="2870816"/>
            <a:ext cx="7877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9739923A-06CD-4524-895F-C4C4F404044E}"/>
              </a:ext>
            </a:extLst>
          </p:cNvPr>
          <p:cNvSpPr/>
          <p:nvPr/>
        </p:nvSpPr>
        <p:spPr>
          <a:xfrm>
            <a:off x="5309937" y="2288218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Get</a:t>
            </a:r>
            <a:r>
              <a:rPr lang="it-IT" dirty="0"/>
              <a:t> Euler </a:t>
            </a:r>
            <a:r>
              <a:rPr lang="it-IT" dirty="0" err="1"/>
              <a:t>Angles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C271E40-A5CB-4341-B93C-901D307FA623}"/>
              </a:ext>
            </a:extLst>
          </p:cNvPr>
          <p:cNvCxnSpPr>
            <a:cxnSpLocks/>
          </p:cNvCxnSpPr>
          <p:nvPr/>
        </p:nvCxnSpPr>
        <p:spPr>
          <a:xfrm>
            <a:off x="6126479" y="3390159"/>
            <a:ext cx="0" cy="498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2E1BA7C-93AE-4115-BE09-2DBF0F680C4E}"/>
              </a:ext>
            </a:extLst>
          </p:cNvPr>
          <p:cNvCxnSpPr>
            <a:cxnSpLocks/>
          </p:cNvCxnSpPr>
          <p:nvPr/>
        </p:nvCxnSpPr>
        <p:spPr>
          <a:xfrm>
            <a:off x="6873737" y="4505857"/>
            <a:ext cx="707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E6264FA-D8B9-4EB6-94A0-A22A6020D8EE}"/>
              </a:ext>
            </a:extLst>
          </p:cNvPr>
          <p:cNvCxnSpPr>
            <a:cxnSpLocks/>
          </p:cNvCxnSpPr>
          <p:nvPr/>
        </p:nvCxnSpPr>
        <p:spPr>
          <a:xfrm flipH="1">
            <a:off x="4613753" y="4505857"/>
            <a:ext cx="738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414EB7-B94E-45FE-9948-DC207FF4EF12}"/>
              </a:ext>
            </a:extLst>
          </p:cNvPr>
          <p:cNvSpPr txBox="1"/>
          <p:nvPr/>
        </p:nvSpPr>
        <p:spPr>
          <a:xfrm>
            <a:off x="4737196" y="413652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164F41C2-8A30-46B3-A864-C1F1B4710A10}"/>
                  </a:ext>
                </a:extLst>
              </p:cNvPr>
              <p:cNvSpPr/>
              <p:nvPr/>
            </p:nvSpPr>
            <p:spPr>
              <a:xfrm>
                <a:off x="2802709" y="3987184"/>
                <a:ext cx="1811044" cy="1116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Mahony </a:t>
                </a:r>
              </a:p>
              <a:p>
                <a:pPr algn="ctr"/>
                <a:r>
                  <a:rPr lang="it-IT" dirty="0"/>
                  <a:t>+</a:t>
                </a:r>
              </a:p>
              <a:p>
                <a:pPr algn="ctr"/>
                <a:r>
                  <a:rPr lang="it-IT" dirty="0"/>
                  <a:t>Distance Sensor for </a:t>
                </a:r>
                <a14:m>
                  <m:oMath xmlns:m="http://schemas.openxmlformats.org/officeDocument/2006/math">
                    <m:r>
                      <a:rPr lang="az-Cyrl-AZ" i="1" smtClean="0">
                        <a:latin typeface="Cambria Math" panose="02040503050406030204" pitchFamily="18" charset="0"/>
                      </a:rPr>
                      <m:t>ф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164F41C2-8A30-46B3-A864-C1F1B4710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09" y="3987184"/>
                <a:ext cx="1811044" cy="1116368"/>
              </a:xfrm>
              <a:prstGeom prst="rect">
                <a:avLst/>
              </a:prstGeom>
              <a:blipFill>
                <a:blip r:embed="rId5"/>
                <a:stretch>
                  <a:fillRect t="-5376" r="-667" b="-107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22">
            <a:extLst>
              <a:ext uri="{FF2B5EF4-FFF2-40B4-BE49-F238E27FC236}">
                <a16:creationId xmlns:a16="http://schemas.microsoft.com/office/drawing/2014/main" id="{54B3AE7C-5221-4410-A56A-209B006C7C2C}"/>
              </a:ext>
            </a:extLst>
          </p:cNvPr>
          <p:cNvSpPr/>
          <p:nvPr/>
        </p:nvSpPr>
        <p:spPr>
          <a:xfrm>
            <a:off x="7573248" y="394767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AF73208-CFB6-4EA0-8FED-336018022521}"/>
              </a:ext>
            </a:extLst>
          </p:cNvPr>
          <p:cNvSpPr txBox="1"/>
          <p:nvPr/>
        </p:nvSpPr>
        <p:spPr>
          <a:xfrm>
            <a:off x="6996726" y="40842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1AADE40-ABD0-4237-AC28-B52ECD712042}"/>
                  </a:ext>
                </a:extLst>
              </p:cNvPr>
              <p:cNvSpPr txBox="1"/>
              <p:nvPr/>
            </p:nvSpPr>
            <p:spPr>
              <a:xfrm>
                <a:off x="4714871" y="2485420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1AADE40-ABD0-4237-AC28-B52ECD712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1" y="2485420"/>
                <a:ext cx="402354" cy="284437"/>
              </a:xfrm>
              <a:prstGeom prst="rect">
                <a:avLst/>
              </a:prstGeom>
              <a:blipFill>
                <a:blip r:embed="rId6"/>
                <a:stretch>
                  <a:fillRect l="-12121" t="-19565" r="-33333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mbo 11">
                <a:extLst>
                  <a:ext uri="{FF2B5EF4-FFF2-40B4-BE49-F238E27FC236}">
                    <a16:creationId xmlns:a16="http://schemas.microsoft.com/office/drawing/2014/main" id="{6D360E57-55FD-4300-9A63-AAB71696DB8F}"/>
                  </a:ext>
                </a:extLst>
              </p:cNvPr>
              <p:cNvSpPr/>
              <p:nvPr/>
            </p:nvSpPr>
            <p:spPr>
              <a:xfrm>
                <a:off x="5243741" y="3893298"/>
                <a:ext cx="1784148" cy="1225119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ombo 11">
                <a:extLst>
                  <a:ext uri="{FF2B5EF4-FFF2-40B4-BE49-F238E27FC236}">
                    <a16:creationId xmlns:a16="http://schemas.microsoft.com/office/drawing/2014/main" id="{6D360E57-55FD-4300-9A63-AAB71696D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41" y="3893298"/>
                <a:ext cx="1784148" cy="1225119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110B252D-5579-4B08-B92F-5E58EE10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28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3636208-D5A2-484D-A73A-C584D985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69137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86" t="2551" r="8112" b="4459"/>
          <a:stretch/>
        </p:blipFill>
        <p:spPr>
          <a:xfrm>
            <a:off x="0" y="1838036"/>
            <a:ext cx="7752928" cy="4414982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2D2D77-2592-4F86-ACE9-15480A8F0C2C}"/>
              </a:ext>
            </a:extLst>
          </p:cNvPr>
          <p:cNvSpPr txBox="1"/>
          <p:nvPr/>
        </p:nvSpPr>
        <p:spPr>
          <a:xfrm>
            <a:off x="9353725" y="2130804"/>
            <a:ext cx="2157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Without</a:t>
            </a:r>
            <a:r>
              <a:rPr lang="it-IT" sz="1600" i="1" dirty="0"/>
              <a:t>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6D90A-7FE0-42E3-AB7E-5919A307BB73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687471-4D91-4A5D-9F82-16348CB9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29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5C72174-8F18-4895-B147-723AB5E8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57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474667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55788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57889" y="4306037"/>
            <a:ext cx="22806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BE3FE3-690F-49A0-86EC-635480D7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FFE117D3-619E-48A2-A7EF-E75F8DC7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025843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" b="1150"/>
          <a:stretch/>
        </p:blipFill>
        <p:spPr>
          <a:xfrm>
            <a:off x="0" y="1838036"/>
            <a:ext cx="7752928" cy="4414982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2D2D77-2592-4F86-ACE9-15480A8F0C2C}"/>
              </a:ext>
            </a:extLst>
          </p:cNvPr>
          <p:cNvSpPr txBox="1"/>
          <p:nvPr/>
        </p:nvSpPr>
        <p:spPr>
          <a:xfrm>
            <a:off x="9353725" y="2130804"/>
            <a:ext cx="187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With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6D90A-7FE0-42E3-AB7E-5919A307BB73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8A1280-5A06-480A-9674-7C8F9BD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30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997C1426-B62C-4CDF-8EBA-B0E6B9CF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8055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962" r="5962"/>
          <a:stretch/>
        </p:blipFill>
        <p:spPr>
          <a:xfrm>
            <a:off x="-162061" y="1737360"/>
            <a:ext cx="7997724" cy="4579550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3B7CC-B196-490A-9A1E-D13E683090EF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41426E-C7BF-45D1-B82D-C76E4BC98BF2}"/>
              </a:ext>
            </a:extLst>
          </p:cNvPr>
          <p:cNvSpPr txBox="1"/>
          <p:nvPr/>
        </p:nvSpPr>
        <p:spPr>
          <a:xfrm>
            <a:off x="9353725" y="2130804"/>
            <a:ext cx="2157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Without</a:t>
            </a:r>
            <a:r>
              <a:rPr lang="it-IT" sz="1600" i="1" dirty="0"/>
              <a:t>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6FB563-C303-4D53-AE18-33675B57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CE44C16-21D6-4DE4-8DED-D3718DEB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5728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1757"/>
          <a:stretch/>
        </p:blipFill>
        <p:spPr>
          <a:xfrm>
            <a:off x="0" y="1821258"/>
            <a:ext cx="7752928" cy="4378206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3B7CC-B196-490A-9A1E-D13E683090EF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26D9E-73D0-4BBC-91F9-BB2AA74C3F73}"/>
              </a:ext>
            </a:extLst>
          </p:cNvPr>
          <p:cNvSpPr txBox="1"/>
          <p:nvPr/>
        </p:nvSpPr>
        <p:spPr>
          <a:xfrm>
            <a:off x="9353725" y="2130804"/>
            <a:ext cx="187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With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8113D-9390-427E-B085-E8072E56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14F174-0147-4755-86D3-362F58BC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86515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CAF44-DE95-4A6D-BC56-27514CF4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Angles</a:t>
            </a:r>
            <a:r>
              <a:rPr lang="it-IT" dirty="0"/>
              <a:t> Rates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40D05F0-6C6E-470E-ADD8-DF82DFA1C538}"/>
              </a:ext>
            </a:extLst>
          </p:cNvPr>
          <p:cNvCxnSpPr>
            <a:cxnSpLocks/>
          </p:cNvCxnSpPr>
          <p:nvPr/>
        </p:nvCxnSpPr>
        <p:spPr>
          <a:xfrm flipH="1">
            <a:off x="4310628" y="4835539"/>
            <a:ext cx="236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FD8A223-D0EA-4EA4-A851-83935C7705AC}"/>
                  </a:ext>
                </a:extLst>
              </p:cNvPr>
              <p:cNvSpPr txBox="1"/>
              <p:nvPr/>
            </p:nvSpPr>
            <p:spPr>
              <a:xfrm>
                <a:off x="6746364" y="4554051"/>
                <a:ext cx="1050416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az-Cyrl-A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≠±</m:t>
                      </m:r>
                      <m:f>
                        <m:fPr>
                          <m:ctrlPr>
                            <a:rPr lang="az-Cyrl-A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z-Cyrl-A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FD8A223-D0EA-4EA4-A851-83935C77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4" y="4554051"/>
                <a:ext cx="1050416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56FCFAB-AA25-49DF-8848-993A2444A778}"/>
                  </a:ext>
                </a:extLst>
              </p:cNvPr>
              <p:cNvSpPr txBox="1"/>
              <p:nvPr/>
            </p:nvSpPr>
            <p:spPr>
              <a:xfrm>
                <a:off x="1097280" y="1944168"/>
                <a:ext cx="5100444" cy="4239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/>
                  <a:t>Remembering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b="0" i="1" smtClean="0">
                                <a:latin typeface="Cambria Math" panose="02040503050406030204" pitchFamily="18" charset="0"/>
                              </a:rPr>
                              <m:t>Ѳ</m:t>
                            </m:r>
                          </m:e>
                        </m:acc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b="0" i="1" smtClean="0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</m:e>
                    </m:acc>
                  </m:oMath>
                </a14:m>
                <a:r>
                  <a:rPr lang="it-IT" dirty="0"/>
                  <a:t> are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b="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56FCFAB-AA25-49DF-8848-993A244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44168"/>
                <a:ext cx="5100444" cy="4239815"/>
              </a:xfrm>
              <a:prstGeom prst="rect">
                <a:avLst/>
              </a:prstGeom>
              <a:blipFill>
                <a:blip r:embed="rId3"/>
                <a:stretch>
                  <a:fillRect l="-2748" t="-18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9F05DE-3668-4AA7-887B-0A6F003B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42451C-7F46-45F4-82EE-CD7F820C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77479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C609A-5266-4841-AF3E-3FA9717F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Estimator: Input-Output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616C88-2B5C-45A7-AFA8-780265FF29FE}"/>
                  </a:ext>
                </a:extLst>
              </p:cNvPr>
              <p:cNvSpPr txBox="1"/>
              <p:nvPr/>
            </p:nvSpPr>
            <p:spPr>
              <a:xfrm>
                <a:off x="618925" y="3523655"/>
                <a:ext cx="1668158" cy="28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616C88-2B5C-45A7-AFA8-780265FF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25" y="3523655"/>
                <a:ext cx="1668158" cy="289375"/>
              </a:xfrm>
              <a:prstGeom prst="rect">
                <a:avLst/>
              </a:prstGeom>
              <a:blipFill>
                <a:blip r:embed="rId2"/>
                <a:stretch>
                  <a:fillRect t="-21277" r="-2930" b="-170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A7CC6C3-7468-4840-AC61-29E65BF7CD84}"/>
              </a:ext>
            </a:extLst>
          </p:cNvPr>
          <p:cNvCxnSpPr>
            <a:cxnSpLocks/>
          </p:cNvCxnSpPr>
          <p:nvPr/>
        </p:nvCxnSpPr>
        <p:spPr>
          <a:xfrm>
            <a:off x="406497" y="3918497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E7B7A2-2094-4BF5-99A2-5E8152E7A466}"/>
              </a:ext>
            </a:extLst>
          </p:cNvPr>
          <p:cNvCxnSpPr>
            <a:cxnSpLocks/>
          </p:cNvCxnSpPr>
          <p:nvPr/>
        </p:nvCxnSpPr>
        <p:spPr>
          <a:xfrm>
            <a:off x="7858125" y="3918497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5006B6BB-D6F6-4082-9F27-E024E178CF15}"/>
              </a:ext>
            </a:extLst>
          </p:cNvPr>
          <p:cNvSpPr/>
          <p:nvPr/>
        </p:nvSpPr>
        <p:spPr>
          <a:xfrm>
            <a:off x="2287083" y="2046915"/>
            <a:ext cx="5571042" cy="374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D269E0-5C9B-43AF-AB0D-A240C9DC387F}"/>
                  </a:ext>
                </a:extLst>
              </p:cNvPr>
              <p:cNvSpPr txBox="1"/>
              <p:nvPr/>
            </p:nvSpPr>
            <p:spPr>
              <a:xfrm>
                <a:off x="8427133" y="3947640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D269E0-5C9B-43AF-AB0D-A240C9DC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33" y="3947640"/>
                <a:ext cx="817129" cy="431080"/>
              </a:xfrm>
              <a:prstGeom prst="rect">
                <a:avLst/>
              </a:prstGeom>
              <a:blipFill>
                <a:blip r:embed="rId3"/>
                <a:stretch>
                  <a:fillRect t="-1429" r="-27612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31162DE-6345-423D-B3FD-A32D6A8C105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287083" y="3079701"/>
            <a:ext cx="1804852" cy="83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89F6EBB-C51D-4F24-9F7C-EC181F0ABF0C}"/>
                  </a:ext>
                </a:extLst>
              </p:cNvPr>
              <p:cNvSpPr txBox="1"/>
              <p:nvPr/>
            </p:nvSpPr>
            <p:spPr>
              <a:xfrm rot="20039437">
                <a:off x="2400280" y="3042922"/>
                <a:ext cx="1668158" cy="28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89F6EBB-C51D-4F24-9F7C-EC181F0A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9437">
                <a:off x="2400280" y="3042922"/>
                <a:ext cx="1668158" cy="289375"/>
              </a:xfrm>
              <a:prstGeom prst="rect">
                <a:avLst/>
              </a:prstGeom>
              <a:blipFill>
                <a:blip r:embed="rId4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7B17F5-4571-4F2E-B4E6-7F22CA6A6AC4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2287083" y="3919057"/>
            <a:ext cx="1804852" cy="1169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E209A7B-5E5A-4661-8096-64526C10D45E}"/>
                  </a:ext>
                </a:extLst>
              </p:cNvPr>
              <p:cNvSpPr txBox="1"/>
              <p:nvPr/>
            </p:nvSpPr>
            <p:spPr>
              <a:xfrm rot="1991047">
                <a:off x="2152294" y="4472037"/>
                <a:ext cx="16681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E209A7B-5E5A-4661-8096-64526C10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1047">
                <a:off x="2152294" y="4472037"/>
                <a:ext cx="166815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00E067-9B82-4C9C-B714-515892DD8D29}"/>
              </a:ext>
            </a:extLst>
          </p:cNvPr>
          <p:cNvCxnSpPr>
            <a:cxnSpLocks/>
          </p:cNvCxnSpPr>
          <p:nvPr/>
        </p:nvCxnSpPr>
        <p:spPr>
          <a:xfrm>
            <a:off x="3802841" y="4543501"/>
            <a:ext cx="2890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1D92B46-2748-45A1-A3D7-FDD93E8242F7}"/>
              </a:ext>
            </a:extLst>
          </p:cNvPr>
          <p:cNvCxnSpPr>
            <a:cxnSpLocks/>
          </p:cNvCxnSpPr>
          <p:nvPr/>
        </p:nvCxnSpPr>
        <p:spPr>
          <a:xfrm flipH="1" flipV="1">
            <a:off x="3802841" y="3920532"/>
            <a:ext cx="2431678" cy="8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675766B-EDAA-470C-8AD3-4B37836C2FFA}"/>
              </a:ext>
            </a:extLst>
          </p:cNvPr>
          <p:cNvCxnSpPr>
            <a:cxnSpLocks/>
          </p:cNvCxnSpPr>
          <p:nvPr/>
        </p:nvCxnSpPr>
        <p:spPr>
          <a:xfrm>
            <a:off x="3821906" y="3918497"/>
            <a:ext cx="0" cy="625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2F0D71BD-77C8-4B63-88C7-981F1FEADAB2}"/>
              </a:ext>
            </a:extLst>
          </p:cNvPr>
          <p:cNvCxnSpPr>
            <a:cxnSpLocks/>
          </p:cNvCxnSpPr>
          <p:nvPr/>
        </p:nvCxnSpPr>
        <p:spPr>
          <a:xfrm>
            <a:off x="6215468" y="3346703"/>
            <a:ext cx="0" cy="582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BE32DAFB-8B41-4AB9-A0D6-DB0A3E51D021}"/>
              </a:ext>
            </a:extLst>
          </p:cNvPr>
          <p:cNvCxnSpPr>
            <a:cxnSpLocks/>
          </p:cNvCxnSpPr>
          <p:nvPr/>
        </p:nvCxnSpPr>
        <p:spPr>
          <a:xfrm>
            <a:off x="5908287" y="3362326"/>
            <a:ext cx="326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4BD9A0EC-57F0-4DEA-8C8C-1EB8763C3A7C}"/>
              </a:ext>
            </a:extLst>
          </p:cNvPr>
          <p:cNvCxnSpPr>
            <a:cxnSpLocks/>
          </p:cNvCxnSpPr>
          <p:nvPr/>
        </p:nvCxnSpPr>
        <p:spPr>
          <a:xfrm>
            <a:off x="5902979" y="2981401"/>
            <a:ext cx="1866363" cy="872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E3F47964-4163-40FD-9851-178219299E7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902979" y="4003187"/>
            <a:ext cx="1866363" cy="7510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4D342CD7-D94A-47B1-BF40-5B24EC9B49D2}"/>
              </a:ext>
            </a:extLst>
          </p:cNvPr>
          <p:cNvSpPr/>
          <p:nvPr/>
        </p:nvSpPr>
        <p:spPr>
          <a:xfrm>
            <a:off x="4091935" y="2521517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3EF8CDB-A3E7-4A48-A5D2-90B4137EE046}"/>
              </a:ext>
            </a:extLst>
          </p:cNvPr>
          <p:cNvSpPr/>
          <p:nvPr/>
        </p:nvSpPr>
        <p:spPr>
          <a:xfrm>
            <a:off x="4091935" y="4196069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Angular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Rates</a:t>
            </a:r>
          </a:p>
          <a:p>
            <a:pPr algn="ctr"/>
            <a:r>
              <a:rPr lang="it-IT" dirty="0" err="1"/>
              <a:t>Computation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EFF9B4-EF88-4601-817B-49C759D64B36}"/>
                  </a:ext>
                </a:extLst>
              </p:cNvPr>
              <p:cNvSpPr txBox="1"/>
              <p:nvPr/>
            </p:nvSpPr>
            <p:spPr>
              <a:xfrm rot="1530343">
                <a:off x="6199838" y="2971884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EFF9B4-EF88-4601-817B-49C759D6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30343">
                <a:off x="6199838" y="2971884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r="-1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ACC9F27-8B64-4388-9B80-F0928B3097F1}"/>
                  </a:ext>
                </a:extLst>
              </p:cNvPr>
              <p:cNvSpPr txBox="1"/>
              <p:nvPr/>
            </p:nvSpPr>
            <p:spPr>
              <a:xfrm rot="20168199">
                <a:off x="6379147" y="4399317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ACC9F27-8B64-4388-9B80-F0928B309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68199">
                <a:off x="6379147" y="4399317"/>
                <a:ext cx="817129" cy="431080"/>
              </a:xfrm>
              <a:prstGeom prst="rect">
                <a:avLst/>
              </a:prstGeom>
              <a:blipFill>
                <a:blip r:embed="rId7"/>
                <a:stretch>
                  <a:fillRect t="-12500" r="-117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4C7B4D1C-208D-497D-9EE3-145D095D72DC}"/>
                  </a:ext>
                </a:extLst>
              </p:cNvPr>
              <p:cNvSpPr txBox="1"/>
              <p:nvPr/>
            </p:nvSpPr>
            <p:spPr>
              <a:xfrm>
                <a:off x="8210544" y="3514607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4C7B4D1C-208D-497D-9EE3-145D095D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544" y="3514607"/>
                <a:ext cx="1175748" cy="384336"/>
              </a:xfrm>
              <a:prstGeom prst="rect">
                <a:avLst/>
              </a:prstGeom>
              <a:blipFill>
                <a:blip r:embed="rId8"/>
                <a:stretch>
                  <a:fillRect t="-1587" r="-13472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64D812F1-3E24-4D88-BDB1-2CC4C5B058F0}"/>
                  </a:ext>
                </a:extLst>
              </p:cNvPr>
              <p:cNvSpPr txBox="1"/>
              <p:nvPr/>
            </p:nvSpPr>
            <p:spPr>
              <a:xfrm>
                <a:off x="6126480" y="3495674"/>
                <a:ext cx="474927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64D812F1-3E24-4D88-BDB1-2CC4C5B0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3495674"/>
                <a:ext cx="474927" cy="384336"/>
              </a:xfrm>
              <a:prstGeom prst="rect">
                <a:avLst/>
              </a:prstGeom>
              <a:blipFill>
                <a:blip r:embed="rId9"/>
                <a:stretch>
                  <a:fillRect t="-1587" r="-11538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408653B-F056-4174-9FD1-C900EE63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34</a:t>
            </a:fld>
            <a:endParaRPr lang="it-IT"/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E5F0B158-FB23-45C5-A2F1-EE9AEEC3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93186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Kalman Filter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664BEB4-99BF-4897-A449-92182BC1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9F9FA7-A859-4E44-B7C4-D49567C6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471288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50822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197" y="2540171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7" y="2540171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99834" y="4306037"/>
            <a:ext cx="2255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22BC4C-B5A8-4E72-84F0-D55FB804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36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F4880BE2-6A49-4AA1-B9B3-F6245F48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27503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53A528F-2339-4E77-8DA4-1EBB8F6B0205}"/>
                  </a:ext>
                </a:extLst>
              </p:cNvPr>
              <p:cNvSpPr txBox="1"/>
              <p:nvPr/>
            </p:nvSpPr>
            <p:spPr>
              <a:xfrm>
                <a:off x="1030623" y="1877677"/>
                <a:ext cx="3931076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dirty="0"/>
                        <m:t>The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nor/>
                        </m:rPr>
                        <a:rPr lang="it-IT" dirty="0"/>
                        <m:t>filter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nor/>
                        </m:rPr>
                        <a:rPr lang="it-IT" dirty="0"/>
                        <m:t>state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nor/>
                        </m:rPr>
                        <a:rPr lang="it-IT" dirty="0"/>
                        <m:t>is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53A528F-2339-4E77-8DA4-1EBB8F6B0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23" y="1877677"/>
                <a:ext cx="3931076" cy="370294"/>
              </a:xfrm>
              <a:prstGeom prst="rect">
                <a:avLst/>
              </a:prstGeom>
              <a:blipFill>
                <a:blip r:embed="rId2"/>
                <a:stretch>
                  <a:fillRect l="-1085" r="-1550" b="-21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7961ACC-B665-44AE-9CD4-D21CD185E5A9}"/>
                  </a:ext>
                </a:extLst>
              </p:cNvPr>
              <p:cNvSpPr txBox="1"/>
              <p:nvPr/>
            </p:nvSpPr>
            <p:spPr>
              <a:xfrm>
                <a:off x="433298" y="3073611"/>
                <a:ext cx="3911905" cy="2169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z-Cyrl-AZ" sz="1600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z-Cyrl-AZ" sz="1600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z-Cyrl-AZ" sz="1600" i="1">
                                              <a:latin typeface="Cambria Math" panose="02040503050406030204" pitchFamily="18" charset="0"/>
                                            </a:rPr>
                                            <m:t>Ѳ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z-Cyrl-AZ" sz="1600" i="1">
                                              <a:latin typeface="Cambria Math" panose="02040503050406030204" pitchFamily="18" charset="0"/>
                                            </a:rPr>
                                            <m:t>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7961ACC-B665-44AE-9CD4-D21CD185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8" y="3073611"/>
                <a:ext cx="3911905" cy="2169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02BDBE0-50D5-4281-9F25-9E79BB1DF004}"/>
                  </a:ext>
                </a:extLst>
              </p:cNvPr>
              <p:cNvSpPr txBox="1"/>
              <p:nvPr/>
            </p:nvSpPr>
            <p:spPr>
              <a:xfrm>
                <a:off x="5259680" y="3229358"/>
                <a:ext cx="6499022" cy="1858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̈"/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̈"/>
                                                  <m:ctrlPr>
                                                    <a:rPr lang="it-IT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az-Cyrl-AZ" sz="1600" i="1">
                                                  <a:latin typeface="Cambria Math" panose="02040503050406030204" pitchFamily="18" charset="0"/>
                                                </a:rPr>
                                                <m:t>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az-Cyrl-AZ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Ѳ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02BDBE0-50D5-4281-9F25-9E79BB1DF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680" y="3229358"/>
                <a:ext cx="6499022" cy="1858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639D37-FC65-451C-A9BF-BD443F102C05}"/>
              </a:ext>
            </a:extLst>
          </p:cNvPr>
          <p:cNvSpPr txBox="1"/>
          <p:nvPr/>
        </p:nvSpPr>
        <p:spPr>
          <a:xfrm>
            <a:off x="1030623" y="246613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The state dynamics </a:t>
            </a:r>
            <a:r>
              <a:rPr lang="it-IT" dirty="0" err="1"/>
              <a:t>used</a:t>
            </a:r>
            <a:r>
              <a:rPr lang="it-IT" dirty="0"/>
              <a:t> and the </a:t>
            </a:r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are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827C0C-6D70-41B8-BC07-D8B612B6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5CD79F8-A61A-4A03-A041-C65B33B4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038836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</a:t>
            </a:r>
            <a:r>
              <a:rPr lang="it-IT" dirty="0" err="1"/>
              <a:t>Prediction</a:t>
            </a:r>
            <a:r>
              <a:rPr lang="it-IT" dirty="0"/>
              <a:t> and </a:t>
            </a:r>
            <a:r>
              <a:rPr lang="it-IT" dirty="0" err="1"/>
              <a:t>Correction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CD98C6-CA82-4BB5-9995-A805B9147E33}"/>
                  </a:ext>
                </a:extLst>
              </p:cNvPr>
              <p:cNvSpPr txBox="1"/>
              <p:nvPr/>
            </p:nvSpPr>
            <p:spPr>
              <a:xfrm>
                <a:off x="5522412" y="2024026"/>
                <a:ext cx="4372159" cy="1815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1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CD98C6-CA82-4BB5-9995-A805B914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12" y="2024026"/>
                <a:ext cx="4372159" cy="1815177"/>
              </a:xfrm>
              <a:prstGeom prst="rect">
                <a:avLst/>
              </a:prstGeom>
              <a:blipFill>
                <a:blip r:embed="rId2"/>
                <a:stretch>
                  <a:fillRect l="-33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7A5A09F-EC6F-4297-A64E-381CCA452B1F}"/>
                  </a:ext>
                </a:extLst>
              </p:cNvPr>
              <p:cNvSpPr txBox="1"/>
              <p:nvPr/>
            </p:nvSpPr>
            <p:spPr>
              <a:xfrm>
                <a:off x="1217953" y="2222581"/>
                <a:ext cx="1640577" cy="323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7A5A09F-EC6F-4297-A64E-381CCA452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53" y="2222581"/>
                <a:ext cx="1640577" cy="323678"/>
              </a:xfrm>
              <a:prstGeom prst="rect">
                <a:avLst/>
              </a:prstGeom>
              <a:blipFill>
                <a:blip r:embed="rId3"/>
                <a:stretch>
                  <a:fillRect l="-4461" t="-22642" r="-4833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D35A956-2775-4CF7-AC66-2550DF9C8E3A}"/>
                  </a:ext>
                </a:extLst>
              </p:cNvPr>
              <p:cNvSpPr txBox="1"/>
              <p:nvPr/>
            </p:nvSpPr>
            <p:spPr>
              <a:xfrm>
                <a:off x="1177571" y="2774232"/>
                <a:ext cx="2407390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D35A956-2775-4CF7-AC66-2550DF9C8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71" y="2774232"/>
                <a:ext cx="2407390" cy="314766"/>
              </a:xfrm>
              <a:prstGeom prst="rect">
                <a:avLst/>
              </a:prstGeom>
              <a:blipFill>
                <a:blip r:embed="rId4"/>
                <a:stretch>
                  <a:fillRect l="-1772" r="-506" b="-26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576413C5-C85B-4BDB-B246-E9409878CB2F}"/>
              </a:ext>
            </a:extLst>
          </p:cNvPr>
          <p:cNvSpPr/>
          <p:nvPr/>
        </p:nvSpPr>
        <p:spPr>
          <a:xfrm>
            <a:off x="1002890" y="2202749"/>
            <a:ext cx="2688265" cy="1006943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46F1220-3657-44B4-B520-82C0248E9AA4}"/>
                  </a:ext>
                </a:extLst>
              </p:cNvPr>
              <p:cNvSpPr txBox="1"/>
              <p:nvPr/>
            </p:nvSpPr>
            <p:spPr>
              <a:xfrm>
                <a:off x="1048701" y="5015361"/>
                <a:ext cx="4395434" cy="323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46F1220-3657-44B4-B520-82C0248E9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01" y="5015361"/>
                <a:ext cx="4395434" cy="323678"/>
              </a:xfrm>
              <a:prstGeom prst="rect">
                <a:avLst/>
              </a:prstGeom>
              <a:blipFill>
                <a:blip r:embed="rId5"/>
                <a:stretch>
                  <a:fillRect l="-1110" t="-22642" r="-1248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AF217CE-5031-4D64-AB0D-739A13798C21}"/>
                  </a:ext>
                </a:extLst>
              </p:cNvPr>
              <p:cNvSpPr txBox="1"/>
              <p:nvPr/>
            </p:nvSpPr>
            <p:spPr>
              <a:xfrm>
                <a:off x="1060898" y="4395175"/>
                <a:ext cx="238924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AF217CE-5031-4D64-AB0D-739A1379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8" y="4395175"/>
                <a:ext cx="2389244" cy="314766"/>
              </a:xfrm>
              <a:prstGeom prst="rect">
                <a:avLst/>
              </a:prstGeom>
              <a:blipFill>
                <a:blip r:embed="rId6"/>
                <a:stretch>
                  <a:fillRect l="-1786" r="-765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B77D9D2-645B-4D6D-B4BD-74B3C344353F}"/>
                  </a:ext>
                </a:extLst>
              </p:cNvPr>
              <p:cNvSpPr txBox="1"/>
              <p:nvPr/>
            </p:nvSpPr>
            <p:spPr>
              <a:xfrm>
                <a:off x="1060898" y="3917199"/>
                <a:ext cx="3156505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B77D9D2-645B-4D6D-B4BD-74B3C3443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8" y="3917199"/>
                <a:ext cx="3156505" cy="314766"/>
              </a:xfrm>
              <a:prstGeom prst="rect">
                <a:avLst/>
              </a:prstGeom>
              <a:blipFill>
                <a:blip r:embed="rId7"/>
                <a:stretch>
                  <a:fillRect l="-1158" r="-386" b="-274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C44D5EB-F328-4058-B1C4-724BC4EB7313}"/>
                  </a:ext>
                </a:extLst>
              </p:cNvPr>
              <p:cNvSpPr txBox="1"/>
              <p:nvPr/>
            </p:nvSpPr>
            <p:spPr>
              <a:xfrm>
                <a:off x="1060898" y="5533819"/>
                <a:ext cx="333899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C44D5EB-F328-4058-B1C4-724BC4EB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8" y="5533819"/>
                <a:ext cx="3338991" cy="301878"/>
              </a:xfrm>
              <a:prstGeom prst="rect">
                <a:avLst/>
              </a:prstGeom>
              <a:blipFill>
                <a:blip r:embed="rId8"/>
                <a:stretch>
                  <a:fillRect l="-1095" r="-18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DCCF3CF-F93A-41BA-A0AF-83A77359A2B0}"/>
                  </a:ext>
                </a:extLst>
              </p:cNvPr>
              <p:cNvSpPr txBox="1"/>
              <p:nvPr/>
            </p:nvSpPr>
            <p:spPr>
              <a:xfrm>
                <a:off x="6374950" y="4613714"/>
                <a:ext cx="2415405" cy="548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DCCF3CF-F93A-41BA-A0AF-83A77359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50" y="4613714"/>
                <a:ext cx="2415405" cy="548163"/>
              </a:xfrm>
              <a:prstGeom prst="rect">
                <a:avLst/>
              </a:prstGeom>
              <a:blipFill>
                <a:blip r:embed="rId9"/>
                <a:stretch>
                  <a:fillRect l="-6061" t="-166667" r="-10101" b="-2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E0FE83B8-0327-40AA-8855-BB04EE24E643}"/>
              </a:ext>
            </a:extLst>
          </p:cNvPr>
          <p:cNvSpPr/>
          <p:nvPr/>
        </p:nvSpPr>
        <p:spPr>
          <a:xfrm>
            <a:off x="1002890" y="3781175"/>
            <a:ext cx="4441245" cy="2213242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561C7E7-D019-4143-86C1-4D8086E5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38</a:t>
            </a:fld>
            <a:endParaRPr lang="it-IT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C81A8058-D48D-4A28-9EE8-88C75430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08936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Kalman Estimator</a:t>
            </a:r>
          </a:p>
        </p:txBody>
      </p:sp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DB390227-5667-4AF1-B566-9082C01D3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9165" y="2263806"/>
            <a:ext cx="7863986" cy="375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/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ramp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180)°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i="1" dirty="0" smtClean="0"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ramp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(0,−15, 15)°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blipFill>
                <a:blip r:embed="rId5"/>
                <a:stretch>
                  <a:fillRect l="-1379" t="-1705" b="-6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3413B5-99D8-4E66-9E7A-20FA939FB2F5}"/>
              </a:ext>
            </a:extLst>
          </p:cNvPr>
          <p:cNvSpPr txBox="1"/>
          <p:nvPr/>
        </p:nvSpPr>
        <p:spPr>
          <a:xfrm>
            <a:off x="10654019" y="2624533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D26135-DBF8-4B37-84BE-FEA44696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39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322F90E-32CD-4758-AEF9-3329B274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0888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"/>
    </mc:Choice>
    <mc:Fallback xmlns="">
      <p:transition spd="slow" advTm="7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190DA-3E7B-47FF-AE83-913335EB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12" y="250734"/>
            <a:ext cx="10459674" cy="1450757"/>
          </a:xfrm>
        </p:spPr>
        <p:txBody>
          <a:bodyPr/>
          <a:lstStyle/>
          <a:p>
            <a:r>
              <a:rPr lang="it-IT" dirty="0" err="1"/>
              <a:t>Referece</a:t>
            </a:r>
            <a:r>
              <a:rPr lang="it-IT" dirty="0"/>
              <a:t> Systems and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45" name="Segnaposto contenuto 44">
            <a:extLst>
              <a:ext uri="{FF2B5EF4-FFF2-40B4-BE49-F238E27FC236}">
                <a16:creationId xmlns:a16="http://schemas.microsoft.com/office/drawing/2014/main" id="{37676C28-97F7-4D9C-8551-D2E19F97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5408" y="1701491"/>
            <a:ext cx="3559792" cy="3944300"/>
          </a:xfrm>
        </p:spPr>
      </p:pic>
      <p:pic>
        <p:nvPicPr>
          <p:cNvPr id="47" name="Elemento grafico 46">
            <a:extLst>
              <a:ext uri="{FF2B5EF4-FFF2-40B4-BE49-F238E27FC236}">
                <a16:creationId xmlns:a16="http://schemas.microsoft.com/office/drawing/2014/main" id="{15847945-7161-4467-A90C-C59D315B6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6612" y="1208853"/>
            <a:ext cx="6696283" cy="45171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7C8C7B-0713-48EA-9293-98FC2EAFFDDD}"/>
              </a:ext>
            </a:extLst>
          </p:cNvPr>
          <p:cNvSpPr txBox="1"/>
          <p:nvPr/>
        </p:nvSpPr>
        <p:spPr>
          <a:xfrm>
            <a:off x="584072" y="5868620"/>
            <a:ext cx="9727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Parameters</a:t>
            </a:r>
            <a:r>
              <a:rPr lang="it-IT" sz="1200" dirty="0"/>
              <a:t> </a:t>
            </a:r>
            <a:r>
              <a:rPr lang="it-IT" sz="1200" dirty="0" err="1"/>
              <a:t>taken</a:t>
            </a:r>
            <a:r>
              <a:rPr lang="it-IT" sz="1200" dirty="0"/>
              <a:t> from G. Lentini </a:t>
            </a:r>
            <a:r>
              <a:rPr lang="it-IT" sz="1200" i="1" dirty="0"/>
              <a:t>et al</a:t>
            </a:r>
            <a:r>
              <a:rPr lang="it-IT" sz="1200" dirty="0"/>
              <a:t>., "Alter-Ego: A Mobile Robot With a </a:t>
            </a:r>
            <a:r>
              <a:rPr lang="it-IT" sz="1200" dirty="0" err="1"/>
              <a:t>Functionally</a:t>
            </a:r>
            <a:r>
              <a:rPr lang="it-IT" sz="1200" dirty="0"/>
              <a:t> </a:t>
            </a:r>
            <a:r>
              <a:rPr lang="it-IT" sz="1200" dirty="0" err="1"/>
              <a:t>Anthropomorphic</a:t>
            </a:r>
            <a:r>
              <a:rPr lang="it-IT" sz="1200" dirty="0"/>
              <a:t> </a:t>
            </a:r>
            <a:r>
              <a:rPr lang="it-IT" sz="1200" dirty="0" err="1"/>
              <a:t>Upper</a:t>
            </a:r>
            <a:r>
              <a:rPr lang="it-IT" sz="1200" dirty="0"/>
              <a:t> Body </a:t>
            </a:r>
            <a:r>
              <a:rPr lang="it-IT" sz="1200" dirty="0" err="1"/>
              <a:t>Designed</a:t>
            </a:r>
            <a:r>
              <a:rPr lang="it-IT" sz="1200" dirty="0"/>
              <a:t> for </a:t>
            </a:r>
            <a:r>
              <a:rPr lang="it-IT" sz="1200" dirty="0" err="1"/>
              <a:t>Physical</a:t>
            </a:r>
            <a:r>
              <a:rPr lang="it-IT" sz="1200" dirty="0"/>
              <a:t> Interaction," </a:t>
            </a:r>
          </a:p>
          <a:p>
            <a:r>
              <a:rPr lang="it-IT" sz="1200" dirty="0"/>
              <a:t>in </a:t>
            </a:r>
            <a:r>
              <a:rPr lang="it-IT" sz="1200" i="1" dirty="0"/>
              <a:t>IEEE </a:t>
            </a:r>
            <a:r>
              <a:rPr lang="it-IT" sz="1200" i="1" dirty="0" err="1"/>
              <a:t>Robotics</a:t>
            </a:r>
            <a:r>
              <a:rPr lang="it-IT" sz="1200" i="1" dirty="0"/>
              <a:t> &amp; Automation Magazine</a:t>
            </a:r>
            <a:r>
              <a:rPr lang="it-IT" sz="1200" dirty="0"/>
              <a:t>, vol. 26, no. 4, pp. 94-107, </a:t>
            </a:r>
            <a:r>
              <a:rPr lang="it-IT" sz="1200" dirty="0" err="1"/>
              <a:t>Dec</a:t>
            </a:r>
            <a:r>
              <a:rPr lang="it-IT" sz="1200" dirty="0"/>
              <a:t>. 2019, </a:t>
            </a:r>
            <a:r>
              <a:rPr lang="it-IT" sz="1200" dirty="0" err="1"/>
              <a:t>doi</a:t>
            </a:r>
            <a:r>
              <a:rPr lang="it-IT" sz="1200" dirty="0"/>
              <a:t>: 10.1109/MRA.2019.2943846.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C50459-5D1A-4010-B328-43A1BC6B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0AC9A1-351F-452E-A8CA-5BEEECFE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4877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37" t="3811" b="5075"/>
          <a:stretch/>
        </p:blipFill>
        <p:spPr>
          <a:xfrm>
            <a:off x="221207" y="1863822"/>
            <a:ext cx="12572004" cy="446546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B2BC2-40D5-4B1D-BAE7-BAEE55ED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6F4D44-906D-4B19-AA3E-52EBB9EB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124568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98" t="4079" r="7723" b="34407"/>
          <a:stretch/>
        </p:blipFill>
        <p:spPr>
          <a:xfrm>
            <a:off x="323463" y="1847273"/>
            <a:ext cx="11545074" cy="431338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86A570-00A3-433E-A029-9422F4A8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396143-C506-4EE2-A952-7EC95E40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67426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40" r="8196" b="4374"/>
          <a:stretch/>
        </p:blipFill>
        <p:spPr>
          <a:xfrm>
            <a:off x="276838" y="1855432"/>
            <a:ext cx="11316748" cy="44640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ECEB8B-F5BB-4F41-9759-1BC157C0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DC139D-4648-4A6D-BE28-8353004A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1612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70" r="6987" b="4385"/>
          <a:stretch/>
        </p:blipFill>
        <p:spPr>
          <a:xfrm>
            <a:off x="218114" y="1828799"/>
            <a:ext cx="11618751" cy="43485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ED483C-4086-43F2-82BD-B3826B6D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F2F24A-13ED-47D2-BFA1-7BB8979B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467464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Estimator: Input -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15784" y="2423744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4" y="2423744"/>
                <a:ext cx="1266895" cy="276999"/>
              </a:xfrm>
              <a:prstGeom prst="rect">
                <a:avLst/>
              </a:prstGeom>
              <a:blipFill>
                <a:blip r:embed="rId2"/>
                <a:stretch>
                  <a:fillRect t="-8889" r="-34615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2308096" y="222126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>
            <a:off x="614150" y="2779447"/>
            <a:ext cx="16825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4027072" y="2423744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072" y="2423744"/>
                <a:ext cx="1175748" cy="384336"/>
              </a:xfrm>
              <a:prstGeom prst="rect">
                <a:avLst/>
              </a:prstGeom>
              <a:blipFill>
                <a:blip r:embed="rId3"/>
                <a:stretch>
                  <a:fillRect t="-1587" r="-14063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23633FA-0D41-4691-8C3C-E0D4679097AB}"/>
              </a:ext>
            </a:extLst>
          </p:cNvPr>
          <p:cNvCxnSpPr>
            <a:cxnSpLocks/>
          </p:cNvCxnSpPr>
          <p:nvPr/>
        </p:nvCxnSpPr>
        <p:spPr>
          <a:xfrm>
            <a:off x="4119140" y="2779447"/>
            <a:ext cx="1018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414DC1-C81A-4D71-901C-81DCFC4E5D03}"/>
                  </a:ext>
                </a:extLst>
              </p:cNvPr>
              <p:cNvSpPr txBox="1"/>
              <p:nvPr/>
            </p:nvSpPr>
            <p:spPr>
              <a:xfrm>
                <a:off x="4206381" y="2808080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414DC1-C81A-4D71-901C-81DCFC4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381" y="2808080"/>
                <a:ext cx="817129" cy="431080"/>
              </a:xfrm>
              <a:prstGeom prst="rect">
                <a:avLst/>
              </a:prstGeom>
              <a:blipFill>
                <a:blip r:embed="rId4"/>
                <a:stretch>
                  <a:fillRect t="-1429" r="-27612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1D0E76-DEA8-4AD3-BD0A-9ECBB90B18BE}"/>
                  </a:ext>
                </a:extLst>
              </p:cNvPr>
              <p:cNvSpPr txBox="1"/>
              <p:nvPr/>
            </p:nvSpPr>
            <p:spPr>
              <a:xfrm>
                <a:off x="565114" y="3618841"/>
                <a:ext cx="11122732" cy="2662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0" dirty="0"/>
                  <a:t>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l-GR" dirty="0" smtClean="0"/>
                                  <m:t>ω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angular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r>
                  <a:rPr lang="it-IT" dirty="0"/>
                  <a:t> from </a:t>
                </a:r>
                <a:r>
                  <a:rPr lang="it-IT" dirty="0" err="1"/>
                  <a:t>gyroscope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a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acceleration</a:t>
                </a:r>
                <a:r>
                  <a:rPr lang="it-IT" dirty="0"/>
                  <a:t> from </a:t>
                </a:r>
                <a:r>
                  <a:rPr lang="it-IT" dirty="0" err="1"/>
                  <a:t>accelerometer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m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magnetic</a:t>
                </a:r>
                <a:r>
                  <a:rPr lang="it-IT" dirty="0"/>
                  <a:t> field from </a:t>
                </a:r>
                <a:r>
                  <a:rPr lang="it-IT" dirty="0" err="1"/>
                  <a:t>magnetometer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0" dirty="0"/>
                  <a:t>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that</a:t>
                </a:r>
                <a:r>
                  <a:rPr lang="it-IT" dirty="0"/>
                  <a:t> are</a:t>
                </a:r>
                <a:r>
                  <a:rPr lang="it-IT" b="0" dirty="0"/>
                  <a:t> th</a:t>
                </a:r>
                <a:r>
                  <a:rPr lang="it-IT" dirty="0"/>
                  <a:t>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slope</a:t>
                </a:r>
                <a:r>
                  <a:rPr lang="it-IT" dirty="0"/>
                  <a:t> angle, </a:t>
                </a:r>
                <a:r>
                  <a:rPr lang="it-IT" dirty="0" err="1"/>
                  <a:t>yaw</a:t>
                </a:r>
                <a:r>
                  <a:rPr lang="it-IT" dirty="0"/>
                  <a:t> angle and pitch angle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i="1">
                                <a:latin typeface="Cambria Math" panose="02040503050406030204" pitchFamily="18" charset="0"/>
                              </a:rPr>
                              <m:t>Ѳ</m:t>
                            </m:r>
                          </m:e>
                        </m:acc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i="1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the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yaw</a:t>
                </a:r>
                <a:r>
                  <a:rPr lang="it-IT" dirty="0"/>
                  <a:t> rate and pitch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1D0E76-DEA8-4AD3-BD0A-9ECBB90B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14" y="3618841"/>
                <a:ext cx="11122732" cy="2662075"/>
              </a:xfrm>
              <a:prstGeom prst="rect">
                <a:avLst/>
              </a:prstGeom>
              <a:blipFill>
                <a:blip r:embed="rId5"/>
                <a:stretch>
                  <a:fillRect l="-493" t="-1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7AF262-5406-45BF-A155-220C9DE2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5D71A7-898F-47FE-BC73-CB40FB851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360519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Kalman vs Mahony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0DDAF3-B150-4662-8D8E-5E458F2B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82FD3C-07CD-4F96-9338-6F490273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725634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Estimators</a:t>
            </a:r>
            <a:endParaRPr lang="it-IT" dirty="0"/>
          </a:p>
        </p:txBody>
      </p:sp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DB390227-5667-4AF1-B566-9082C01D3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9165" y="2263806"/>
            <a:ext cx="7863986" cy="375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/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ramp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180)°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i="1" dirty="0" smtClean="0"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ramp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(0,−15, 15)°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blipFill>
                <a:blip r:embed="rId5"/>
                <a:stretch>
                  <a:fillRect l="-1379" t="-1705" b="-6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EC3C17-A5AB-4A4F-9452-E6349B4E64AD}"/>
              </a:ext>
            </a:extLst>
          </p:cNvPr>
          <p:cNvSpPr txBox="1"/>
          <p:nvPr/>
        </p:nvSpPr>
        <p:spPr>
          <a:xfrm>
            <a:off x="10654019" y="2624533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5E2050-952D-4920-9745-98B7547C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4368B7-FBC8-4AF7-95A7-304A96FE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3781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"/>
    </mc:Choice>
    <mc:Fallback xmlns="">
      <p:transition spd="slow" advTm="7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Structure</a:t>
            </a:r>
            <a:r>
              <a:rPr lang="it-IT" dirty="0"/>
              <a:t> for </a:t>
            </a:r>
            <a:r>
              <a:rPr lang="it-IT" dirty="0" err="1"/>
              <a:t>Estimators</a:t>
            </a:r>
            <a:r>
              <a:rPr lang="it-IT" dirty="0"/>
              <a:t>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71345" y="2533084"/>
            <a:ext cx="1494480" cy="75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485600" cy="93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471732"/>
            <a:ext cx="1494480" cy="91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074703" y="2924078"/>
            <a:ext cx="16570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226276" y="2924078"/>
            <a:ext cx="1661534" cy="4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>
            <a:cxnSpLocks/>
          </p:cNvCxnSpPr>
          <p:nvPr/>
        </p:nvCxnSpPr>
        <p:spPr>
          <a:xfrm>
            <a:off x="9368969" y="2924078"/>
            <a:ext cx="11688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2881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318585" y="3278964"/>
            <a:ext cx="0" cy="667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657032" y="2500108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032" y="2500108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9007533" y="4232563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533" y="4232563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783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626169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626169" y="175307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73056" y="4462026"/>
            <a:ext cx="1207610" cy="82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5980666" y="5796792"/>
            <a:ext cx="4557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529754" y="4464377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54" y="4464377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t="-1587" r="-24352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820819" y="4928141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19" y="4928141"/>
                <a:ext cx="817129" cy="431080"/>
              </a:xfrm>
              <a:prstGeom prst="rect">
                <a:avLst/>
              </a:prstGeom>
              <a:blipFill>
                <a:blip r:embed="rId8"/>
                <a:stretch>
                  <a:fillRect t="-1408" r="-32090" b="-112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28">
            <a:extLst>
              <a:ext uri="{FF2B5EF4-FFF2-40B4-BE49-F238E27FC236}">
                <a16:creationId xmlns:a16="http://schemas.microsoft.com/office/drawing/2014/main" id="{E4193093-375F-4944-B36D-48A72AA2D037}"/>
              </a:ext>
            </a:extLst>
          </p:cNvPr>
          <p:cNvSpPr/>
          <p:nvPr/>
        </p:nvSpPr>
        <p:spPr>
          <a:xfrm>
            <a:off x="4773056" y="5452844"/>
            <a:ext cx="1207610" cy="68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A84D9C3-CF0E-4F69-8502-0B90400A9AA6}"/>
              </a:ext>
            </a:extLst>
          </p:cNvPr>
          <p:cNvCxnSpPr>
            <a:cxnSpLocks/>
          </p:cNvCxnSpPr>
          <p:nvPr/>
        </p:nvCxnSpPr>
        <p:spPr>
          <a:xfrm flipH="1">
            <a:off x="5980666" y="4860333"/>
            <a:ext cx="4539372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C450B66-2EA5-4BDC-B965-67921BA93D82}"/>
              </a:ext>
            </a:extLst>
          </p:cNvPr>
          <p:cNvCxnSpPr>
            <a:cxnSpLocks/>
          </p:cNvCxnSpPr>
          <p:nvPr/>
        </p:nvCxnSpPr>
        <p:spPr>
          <a:xfrm flipH="1">
            <a:off x="3074703" y="4887691"/>
            <a:ext cx="1698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EBE4431-6D77-4953-9621-556FB397763C}"/>
                  </a:ext>
                </a:extLst>
              </p:cNvPr>
              <p:cNvSpPr txBox="1"/>
              <p:nvPr/>
            </p:nvSpPr>
            <p:spPr>
              <a:xfrm>
                <a:off x="3626236" y="539967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EBE4431-6D77-4953-9621-556FB397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36" y="5399670"/>
                <a:ext cx="1175748" cy="384336"/>
              </a:xfrm>
              <a:prstGeom prst="rect">
                <a:avLst/>
              </a:prstGeom>
              <a:blipFill>
                <a:blip r:embed="rId9"/>
                <a:stretch>
                  <a:fillRect t="-1587" r="-19689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42AA29D-86A7-4BEB-B2AD-436899780AB9}"/>
                  </a:ext>
                </a:extLst>
              </p:cNvPr>
              <p:cNvSpPr txBox="1"/>
              <p:nvPr/>
            </p:nvSpPr>
            <p:spPr>
              <a:xfrm>
                <a:off x="3805545" y="585181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42AA29D-86A7-4BEB-B2AD-43689978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45" y="5851814"/>
                <a:ext cx="817129" cy="431080"/>
              </a:xfrm>
              <a:prstGeom prst="rect">
                <a:avLst/>
              </a:prstGeom>
              <a:blipFill>
                <a:blip r:embed="rId10"/>
                <a:stretch>
                  <a:fillRect t="-1408" r="-29851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6C4C86F-E836-43B1-8149-4E3A60F2E545}"/>
              </a:ext>
            </a:extLst>
          </p:cNvPr>
          <p:cNvCxnSpPr>
            <a:cxnSpLocks/>
          </p:cNvCxnSpPr>
          <p:nvPr/>
        </p:nvCxnSpPr>
        <p:spPr>
          <a:xfrm flipV="1">
            <a:off x="7441590" y="2926455"/>
            <a:ext cx="8878" cy="10273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BBF7B5A-52B9-425F-B3BB-1E2C492C9879}"/>
              </a:ext>
            </a:extLst>
          </p:cNvPr>
          <p:cNvCxnSpPr>
            <a:cxnSpLocks/>
          </p:cNvCxnSpPr>
          <p:nvPr/>
        </p:nvCxnSpPr>
        <p:spPr>
          <a:xfrm>
            <a:off x="2301807" y="3958328"/>
            <a:ext cx="5162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7B076CD-8886-4590-847F-E5CCBE9EB6BD}"/>
                  </a:ext>
                </a:extLst>
              </p:cNvPr>
              <p:cNvSpPr txBox="1"/>
              <p:nvPr/>
            </p:nvSpPr>
            <p:spPr>
              <a:xfrm>
                <a:off x="2373150" y="3423270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7B076CD-8886-4590-847F-E5CCBE9E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50" y="3423270"/>
                <a:ext cx="382092" cy="276999"/>
              </a:xfrm>
              <a:prstGeom prst="rect">
                <a:avLst/>
              </a:prstGeom>
              <a:blipFill>
                <a:blip r:embed="rId11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FF700104-6191-4B6C-849B-640BF8669F19}"/>
              </a:ext>
            </a:extLst>
          </p:cNvPr>
          <p:cNvCxnSpPr>
            <a:cxnSpLocks/>
          </p:cNvCxnSpPr>
          <p:nvPr/>
        </p:nvCxnSpPr>
        <p:spPr>
          <a:xfrm flipH="1">
            <a:off x="3074703" y="5796792"/>
            <a:ext cx="1698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497EED47-0043-45B5-8241-549658BD6A55}"/>
              </a:ext>
            </a:extLst>
          </p:cNvPr>
          <p:cNvSpPr/>
          <p:nvPr/>
        </p:nvSpPr>
        <p:spPr>
          <a:xfrm>
            <a:off x="1279774" y="4441279"/>
            <a:ext cx="1794929" cy="1666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Postprocessing</a:t>
            </a:r>
            <a:endParaRPr lang="it-IT" dirty="0"/>
          </a:p>
          <a:p>
            <a:pPr algn="ctr"/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7FA551-15C7-416C-9492-4F8A5F6C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47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51599675-30EA-4272-A08F-5889C5FC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59763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29" t="2822" r="7811" b="8414"/>
          <a:stretch/>
        </p:blipFill>
        <p:spPr>
          <a:xfrm>
            <a:off x="379777" y="1834732"/>
            <a:ext cx="11481785" cy="436951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348A8E-12BF-422A-B53A-874D729D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D43D4E-76DA-4B31-A4DA-20E9E1BF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4259147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202" t="4743" r="7846" b="35086"/>
          <a:stretch/>
        </p:blipFill>
        <p:spPr>
          <a:xfrm>
            <a:off x="82684" y="1828800"/>
            <a:ext cx="11888405" cy="396799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DFD51D-A658-4DF9-ABCF-0EA85935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49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FB65FB-4E18-4236-B79F-898515E9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64155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2DE6587-FF59-4B98-ABD6-6CC2B1D8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1702" y="2431557"/>
            <a:ext cx="2800350" cy="26955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7EB60AD-4F43-4D73-ACE3-A81BC6B6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dirty="0" err="1"/>
              <a:t>Denavit</a:t>
            </a:r>
            <a:r>
              <a:rPr lang="it-IT" dirty="0"/>
              <a:t> - </a:t>
            </a:r>
            <a:r>
              <a:rPr lang="it-IT" dirty="0" err="1"/>
              <a:t>Hartenberg</a:t>
            </a:r>
            <a:endParaRPr lang="it-IT" dirty="0"/>
          </a:p>
        </p:txBody>
      </p:sp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A55EF962-642B-4049-9077-DFB8B5F546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02118" y="2464624"/>
          <a:ext cx="3799155" cy="258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365">
                  <a:extLst>
                    <a:ext uri="{9D8B030D-6E8A-4147-A177-3AD203B41FA5}">
                      <a16:colId xmlns:a16="http://schemas.microsoft.com/office/drawing/2014/main" val="2324378180"/>
                    </a:ext>
                  </a:extLst>
                </a:gridCol>
                <a:gridCol w="949911">
                  <a:extLst>
                    <a:ext uri="{9D8B030D-6E8A-4147-A177-3AD203B41FA5}">
                      <a16:colId xmlns:a16="http://schemas.microsoft.com/office/drawing/2014/main" val="2590564137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3543262878"/>
                    </a:ext>
                  </a:extLst>
                </a:gridCol>
                <a:gridCol w="994298">
                  <a:extLst>
                    <a:ext uri="{9D8B030D-6E8A-4147-A177-3AD203B41FA5}">
                      <a16:colId xmlns:a16="http://schemas.microsoft.com/office/drawing/2014/main" val="3708975322"/>
                    </a:ext>
                  </a:extLst>
                </a:gridCol>
              </a:tblGrid>
              <a:tr h="64908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45699"/>
                  </a:ext>
                </a:extLst>
              </a:tr>
              <a:tr h="20842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{S} → </a:t>
                      </a:r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i="0" dirty="0"/>
                        <a:t>α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741444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  <a:r>
                        <a:rPr lang="it-IT" dirty="0"/>
                        <a:t> → </a:t>
                      </a:r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dirty="0"/>
                        <a:t>Ѳ</a:t>
                      </a:r>
                      <a:r>
                        <a:rPr lang="it-IT" baseline="30000" dirty="0"/>
                        <a:t>*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(x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y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256255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 </a:t>
                      </a:r>
                      <a:r>
                        <a:rPr lang="it-IT" dirty="0"/>
                        <a:t>→ </a:t>
                      </a:r>
                      <a:r>
                        <a:rPr lang="it-IT" dirty="0">
                          <a:solidFill>
                            <a:srgbClr val="3BFF52"/>
                          </a:solidFill>
                        </a:rPr>
                        <a:t>{C}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i="0" dirty="0"/>
                        <a:t>ф</a:t>
                      </a:r>
                      <a:r>
                        <a:rPr lang="it-IT" strike="noStrike" baseline="30000" dirty="0"/>
                        <a:t>*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3527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EC21EC-2A3A-4726-81FE-88240E9D2C82}"/>
                  </a:ext>
                </a:extLst>
              </p:cNvPr>
              <p:cNvSpPr txBox="1"/>
              <p:nvPr/>
            </p:nvSpPr>
            <p:spPr>
              <a:xfrm>
                <a:off x="550416" y="5566990"/>
                <a:ext cx="9418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Generalized</a:t>
                </a:r>
                <a:r>
                  <a:rPr lang="it-IT" dirty="0"/>
                  <a:t> </a:t>
                </a:r>
                <a:r>
                  <a:rPr lang="it-IT" dirty="0" err="1"/>
                  <a:t>coordinates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/>
                      <m:t>x</m:t>
                    </m:r>
                    <m:r>
                      <m:rPr>
                        <m:nor/>
                      </m:rPr>
                      <a:rPr lang="it-IT" dirty="0"/>
                      <m:t>, </m:t>
                    </m:r>
                    <m:r>
                      <m:rPr>
                        <m:nor/>
                      </m:rPr>
                      <a:rPr lang="it-IT" i="1" dirty="0"/>
                      <m:t>y</m:t>
                    </m:r>
                    <m:r>
                      <m:rPr>
                        <m:nor/>
                      </m:rPr>
                      <a:rPr lang="it-IT" dirty="0"/>
                      <m:t>,</m:t>
                    </m:r>
                    <m:r>
                      <m:rPr>
                        <m:nor/>
                      </m:rPr>
                      <a:rPr lang="az-Cyrl-AZ" dirty="0"/>
                      <m:t> </m:t>
                    </m:r>
                    <m:r>
                      <m:rPr>
                        <m:nor/>
                      </m:rPr>
                      <a:rPr lang="az-Cyrl-AZ" i="1" dirty="0"/>
                      <m:t>Ѳ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az-Cyrl-AZ" dirty="0"/>
                      <m:t>ф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r</m:t>
                    </m:r>
                    <m:r>
                      <m:rPr>
                        <m:nor/>
                      </m:rPr>
                      <a:rPr lang="it-IT" i="1" baseline="-25000" dirty="0"/>
                      <m:t> ,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where</a:t>
                </a:r>
                <a:r>
                  <a:rPr lang="it-IT" dirty="0"/>
                  <a:t>  </a:t>
                </a:r>
                <a:r>
                  <a:rPr lang="el-GR" i="1" dirty="0"/>
                  <a:t>γ</a:t>
                </a:r>
                <a:r>
                  <a:rPr lang="it-IT" i="1" baseline="-25000" dirty="0"/>
                  <a:t>r </a:t>
                </a:r>
                <a:r>
                  <a:rPr lang="it-IT" dirty="0"/>
                  <a:t>and</a:t>
                </a:r>
                <a:r>
                  <a:rPr lang="el-GR" i="1" dirty="0"/>
                  <a:t> γ</a:t>
                </a:r>
                <a:r>
                  <a:rPr lang="it-IT" i="1" baseline="-25000" dirty="0"/>
                  <a:t>l</a:t>
                </a:r>
                <a:r>
                  <a:rPr lang="it-IT" dirty="0"/>
                  <a:t> are the </a:t>
                </a:r>
                <a:r>
                  <a:rPr lang="it-IT" dirty="0" err="1"/>
                  <a:t>wheels</a:t>
                </a:r>
                <a:r>
                  <a:rPr lang="it-IT" dirty="0"/>
                  <a:t>’ </a:t>
                </a:r>
                <a:r>
                  <a:rPr lang="it-IT" dirty="0" err="1"/>
                  <a:t>angular</a:t>
                </a:r>
                <a:r>
                  <a:rPr lang="it-IT" dirty="0"/>
                  <a:t> </a:t>
                </a:r>
                <a:r>
                  <a:rPr lang="it-IT" dirty="0" err="1"/>
                  <a:t>coordinates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EC21EC-2A3A-4726-81FE-88240E9D2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6" y="5566990"/>
                <a:ext cx="9418476" cy="369332"/>
              </a:xfrm>
              <a:prstGeom prst="rect">
                <a:avLst/>
              </a:prstGeom>
              <a:blipFill>
                <a:blip r:embed="rId4"/>
                <a:stretch>
                  <a:fillRect l="-518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EACE4F97-92AB-48E5-AE39-6A8AE9A70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77" t="-482" r="77" b="2664"/>
          <a:stretch/>
        </p:blipFill>
        <p:spPr>
          <a:xfrm>
            <a:off x="232955" y="2244844"/>
            <a:ext cx="2695287" cy="2531211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F1263273-94E5-42D7-8051-0B5772D462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641"/>
          <a:stretch/>
        </p:blipFill>
        <p:spPr>
          <a:xfrm>
            <a:off x="2140454" y="2422694"/>
            <a:ext cx="2467991" cy="269189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709AC0B-8B42-4ABB-919B-5CA3567EF4B5}"/>
              </a:ext>
            </a:extLst>
          </p:cNvPr>
          <p:cNvSpPr txBox="1"/>
          <p:nvPr/>
        </p:nvSpPr>
        <p:spPr>
          <a:xfrm flipH="1">
            <a:off x="4144483" y="2390597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9B225E1-5A50-4DB7-833F-D5B8AC7E5682}"/>
              </a:ext>
            </a:extLst>
          </p:cNvPr>
          <p:cNvSpPr txBox="1"/>
          <p:nvPr/>
        </p:nvSpPr>
        <p:spPr>
          <a:xfrm flipH="1">
            <a:off x="6515944" y="2422694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FF0000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6954850-D6E4-4FFF-98AF-94CD7F7B5DBD}"/>
                  </a:ext>
                </a:extLst>
              </p:cNvPr>
              <p:cNvSpPr txBox="1"/>
              <p:nvPr/>
            </p:nvSpPr>
            <p:spPr>
              <a:xfrm>
                <a:off x="3651146" y="4317943"/>
                <a:ext cx="957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𝐼𝐵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6954850-D6E4-4FFF-98AF-94CD7F7B5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46" y="4317943"/>
                <a:ext cx="95729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/>
              <p:nvPr/>
            </p:nvSpPr>
            <p:spPr>
              <a:xfrm>
                <a:off x="6121905" y="4380088"/>
                <a:ext cx="11371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905" y="4380088"/>
                <a:ext cx="1137119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04AC63B-8C3A-41D7-B61A-7586CD30369B}"/>
                  </a:ext>
                </a:extLst>
              </p:cNvPr>
              <p:cNvSpPr txBox="1"/>
              <p:nvPr/>
            </p:nvSpPr>
            <p:spPr>
              <a:xfrm>
                <a:off x="963520" y="4380088"/>
                <a:ext cx="116834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𝑆𝐼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04AC63B-8C3A-41D7-B61A-7586CD30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20" y="4380088"/>
                <a:ext cx="11683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DC8288-3670-4658-A88E-5CD9D71233E3}"/>
              </a:ext>
            </a:extLst>
          </p:cNvPr>
          <p:cNvSpPr txBox="1"/>
          <p:nvPr/>
        </p:nvSpPr>
        <p:spPr>
          <a:xfrm>
            <a:off x="5842443" y="3910043"/>
            <a:ext cx="558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{B}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8128F9-815C-46D2-A624-5BF59B97B754}"/>
              </a:ext>
            </a:extLst>
          </p:cNvPr>
          <p:cNvSpPr txBox="1"/>
          <p:nvPr/>
        </p:nvSpPr>
        <p:spPr>
          <a:xfrm>
            <a:off x="3601016" y="3907077"/>
            <a:ext cx="558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{B}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4ABEB-BF5A-4081-A8A7-BCF295D1FE03}"/>
              </a:ext>
            </a:extLst>
          </p:cNvPr>
          <p:cNvSpPr txBox="1"/>
          <p:nvPr/>
        </p:nvSpPr>
        <p:spPr>
          <a:xfrm>
            <a:off x="2756304" y="3714209"/>
            <a:ext cx="415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</a:rPr>
              <a:t>{I}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42D708-AFA1-48D0-B5F9-82A869BF93A4}"/>
              </a:ext>
            </a:extLst>
          </p:cNvPr>
          <p:cNvSpPr txBox="1"/>
          <p:nvPr/>
        </p:nvSpPr>
        <p:spPr>
          <a:xfrm>
            <a:off x="3102275" y="3814236"/>
            <a:ext cx="199093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500" dirty="0"/>
              <a:t> 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571FFD-C513-4802-95C5-3001ED9CC458}"/>
              </a:ext>
            </a:extLst>
          </p:cNvPr>
          <p:cNvSpPr txBox="1"/>
          <p:nvPr/>
        </p:nvSpPr>
        <p:spPr>
          <a:xfrm>
            <a:off x="529725" y="3658382"/>
            <a:ext cx="415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</a:rPr>
              <a:t>{I}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971E96B-DA65-48DB-A517-45970DD4988A}"/>
              </a:ext>
            </a:extLst>
          </p:cNvPr>
          <p:cNvSpPr txBox="1"/>
          <p:nvPr/>
        </p:nvSpPr>
        <p:spPr>
          <a:xfrm>
            <a:off x="875696" y="3814235"/>
            <a:ext cx="199093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500" dirty="0"/>
              <a:t> 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8DE961-9171-4421-B110-B0320652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</a:t>
            </a:fld>
            <a:endParaRPr lang="it-IT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12C685F6-0621-4650-86CA-CC05DED9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48904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82" t="2585" r="8539" b="6476"/>
          <a:stretch/>
        </p:blipFill>
        <p:spPr>
          <a:xfrm>
            <a:off x="260059" y="1803633"/>
            <a:ext cx="11627141" cy="441260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05D5E36-95A2-4817-96FB-67282F61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9CC109-C044-416C-8DC7-BD53F51C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631542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19" t="3726" r="8108" b="4898"/>
          <a:stretch/>
        </p:blipFill>
        <p:spPr>
          <a:xfrm>
            <a:off x="230977" y="1837189"/>
            <a:ext cx="11488443" cy="4370664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FE6CF9-6798-40E0-B188-99145C0D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FCEEC3-8E86-41E5-98D6-68AF8746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374549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B8C64-6467-4371-AECB-BFF0EC98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0A34C-5BD7-49EA-A3AD-60D50FB0D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8134"/>
            <a:ext cx="4187784" cy="1885969"/>
          </a:xfrm>
        </p:spPr>
        <p:txBody>
          <a:bodyPr>
            <a:normAutofit/>
          </a:bodyPr>
          <a:lstStyle/>
          <a:p>
            <a:r>
              <a:rPr lang="it-IT" sz="2400" b="1" dirty="0"/>
              <a:t>EKF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No </a:t>
            </a:r>
            <a:r>
              <a:rPr lang="it-IT" dirty="0" err="1"/>
              <a:t>singularities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No need to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sensors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A158594-93FF-408F-8BB6-96E5F53B7DC7}"/>
              </a:ext>
            </a:extLst>
          </p:cNvPr>
          <p:cNvSpPr txBox="1">
            <a:spLocks/>
          </p:cNvSpPr>
          <p:nvPr/>
        </p:nvSpPr>
        <p:spPr>
          <a:xfrm>
            <a:off x="6927348" y="1998134"/>
            <a:ext cx="4875961" cy="1667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/>
              <a:t>Mahony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to set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granted</a:t>
            </a:r>
            <a:r>
              <a:rPr lang="it-IT" baseline="30000" dirty="0"/>
              <a:t>[1]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28F6F0-A3BE-41BB-BD66-785392BF17F5}"/>
              </a:ext>
            </a:extLst>
          </p:cNvPr>
          <p:cNvSpPr txBox="1"/>
          <p:nvPr/>
        </p:nvSpPr>
        <p:spPr>
          <a:xfrm>
            <a:off x="233214" y="5578679"/>
            <a:ext cx="11786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aseline="30000" dirty="0"/>
              <a:t>[1]</a:t>
            </a:r>
            <a:r>
              <a:rPr lang="it-IT" dirty="0"/>
              <a:t>: </a:t>
            </a:r>
            <a:r>
              <a:rPr lang="en-US" sz="1600" dirty="0"/>
              <a:t>R. Mahony, T. Hamel and J. -. </a:t>
            </a:r>
            <a:r>
              <a:rPr lang="en-US" sz="1600" dirty="0" err="1"/>
              <a:t>Pflimlin</a:t>
            </a:r>
            <a:r>
              <a:rPr lang="en-US" sz="1600" dirty="0"/>
              <a:t>, "Complementary filter design on the special orthogonal group SO(3)," </a:t>
            </a:r>
            <a:r>
              <a:rPr lang="en-US" sz="1600" i="1" dirty="0"/>
              <a:t>Proceedings of the 44th IEEE Conference on Decision and Control</a:t>
            </a:r>
            <a:r>
              <a:rPr lang="en-US" sz="1600" dirty="0"/>
              <a:t>, 2005, pp. 1477-1484, </a:t>
            </a:r>
            <a:r>
              <a:rPr lang="en-US" sz="1600" dirty="0" err="1"/>
              <a:t>doi</a:t>
            </a:r>
            <a:r>
              <a:rPr lang="en-US" sz="1600" dirty="0"/>
              <a:t>: 10.1109/CDC.2005.1582367.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E19A9A-8EE0-4DD3-9816-4802F899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4EE887-F812-43AD-A5AD-AD14B68B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956215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Controller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53C6EB-70D2-4C0A-BABC-192B2E21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ED30C9-AC81-4389-9713-3ED90B4B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405873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513117" y="348207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197" y="2522451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7" y="2522451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505497" y="4306037"/>
            <a:ext cx="22498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9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44FD5-EE44-4D42-851E-0F73540B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54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ECAA93F-1C4A-499F-AAA5-C4DA8ED0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15986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 Design (1/4)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/>
              <p:nvPr/>
            </p:nvSpPr>
            <p:spPr>
              <a:xfrm>
                <a:off x="1434631" y="2397430"/>
                <a:ext cx="4338752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2397430"/>
                <a:ext cx="4338752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85ACD4-6107-4B48-B4B0-010782AA24FD}"/>
              </a:ext>
            </a:extLst>
          </p:cNvPr>
          <p:cNvSpPr txBox="1"/>
          <p:nvPr/>
        </p:nvSpPr>
        <p:spPr>
          <a:xfrm>
            <a:off x="1207363" y="1948199"/>
            <a:ext cx="35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Constrained</a:t>
            </a:r>
            <a:r>
              <a:rPr lang="it-IT" dirty="0"/>
              <a:t> dynamics </a:t>
            </a:r>
            <a:r>
              <a:rPr lang="it-IT" dirty="0" err="1"/>
              <a:t>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/>
              <p:nvPr/>
            </p:nvSpPr>
            <p:spPr>
              <a:xfrm>
                <a:off x="6578886" y="2572478"/>
                <a:ext cx="2719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/>
                      <m:t>x</m:t>
                    </m:r>
                    <m:r>
                      <m:rPr>
                        <m:nor/>
                      </m:rPr>
                      <a:rPr lang="it-IT" dirty="0"/>
                      <m:t>, </m:t>
                    </m:r>
                    <m:r>
                      <m:rPr>
                        <m:nor/>
                      </m:rPr>
                      <a:rPr lang="it-IT" i="1" dirty="0"/>
                      <m:t>y</m:t>
                    </m:r>
                    <m:r>
                      <m:rPr>
                        <m:nor/>
                      </m:rPr>
                      <a:rPr lang="it-IT" dirty="0"/>
                      <m:t>,</m:t>
                    </m:r>
                    <m:r>
                      <m:rPr>
                        <m:nor/>
                      </m:rPr>
                      <a:rPr lang="az-Cyrl-AZ" dirty="0"/>
                      <m:t> </m:t>
                    </m:r>
                    <m:r>
                      <m:rPr>
                        <m:nor/>
                      </m:rPr>
                      <a:rPr lang="az-Cyrl-AZ" i="1" dirty="0"/>
                      <m:t>Ѳ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az-Cyrl-AZ" dirty="0"/>
                      <m:t>ф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r</m:t>
                    </m:r>
                    <m:r>
                      <m:rPr>
                        <m:nor/>
                      </m:rPr>
                      <a:rPr lang="it-IT" i="1" baseline="-25000" dirty="0"/>
                      <m:t> ,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86" y="2572478"/>
                <a:ext cx="2719591" cy="369332"/>
              </a:xfrm>
              <a:prstGeom prst="rect">
                <a:avLst/>
              </a:prstGeom>
              <a:blipFill>
                <a:blip r:embed="rId3"/>
                <a:stretch>
                  <a:fillRect l="-1794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/>
              <p:nvPr/>
            </p:nvSpPr>
            <p:spPr>
              <a:xfrm>
                <a:off x="1434631" y="3611605"/>
                <a:ext cx="754187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̇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3611605"/>
                <a:ext cx="7541873" cy="884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B79CD5-8D92-421A-B9F6-1D412368B4D2}"/>
              </a:ext>
            </a:extLst>
          </p:cNvPr>
          <p:cNvSpPr txBox="1"/>
          <p:nvPr/>
        </p:nvSpPr>
        <p:spPr>
          <a:xfrm>
            <a:off x="1207363" y="3160972"/>
            <a:ext cx="283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Quasi </a:t>
            </a:r>
            <a:r>
              <a:rPr lang="it-IT" dirty="0" err="1"/>
              <a:t>velocities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/>
              <p:nvPr/>
            </p:nvSpPr>
            <p:spPr>
              <a:xfrm>
                <a:off x="1434631" y="5033815"/>
                <a:ext cx="65579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5033815"/>
                <a:ext cx="6557949" cy="312650"/>
              </a:xfrm>
              <a:prstGeom prst="rect">
                <a:avLst/>
              </a:prstGeom>
              <a:blipFill>
                <a:blip r:embed="rId5"/>
                <a:stretch>
                  <a:fillRect t="-9804" r="-93" b="-235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AD8E66-4360-4E1D-A3EC-8B77989E6351}"/>
              </a:ext>
            </a:extLst>
          </p:cNvPr>
          <p:cNvSpPr txBox="1"/>
          <p:nvPr/>
        </p:nvSpPr>
        <p:spPr>
          <a:xfrm>
            <a:off x="1207362" y="4497758"/>
            <a:ext cx="618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Substituting</a:t>
            </a:r>
            <a:r>
              <a:rPr lang="it-IT" dirty="0"/>
              <a:t> the second </a:t>
            </a:r>
            <a:r>
              <a:rPr lang="it-IT" dirty="0" err="1"/>
              <a:t>equation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first one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/>
              <p:nvPr/>
            </p:nvSpPr>
            <p:spPr>
              <a:xfrm>
                <a:off x="8969747" y="3639593"/>
                <a:ext cx="1973104" cy="414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747" y="3639593"/>
                <a:ext cx="1973104" cy="414152"/>
              </a:xfrm>
              <a:prstGeom prst="rect">
                <a:avLst/>
              </a:prstGeom>
              <a:blipFill>
                <a:blip r:embed="rId6"/>
                <a:stretch>
                  <a:fillRect l="-2469" t="-1471" r="-309" b="-17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349417-FC51-43E4-99BE-2F99E135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9F7A79-EB63-4138-9E39-9BF5E82D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35705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5641"/>
            <a:ext cx="10058400" cy="1450757"/>
          </a:xfrm>
        </p:spPr>
        <p:txBody>
          <a:bodyPr/>
          <a:lstStyle/>
          <a:p>
            <a:r>
              <a:rPr lang="it-IT" dirty="0"/>
              <a:t>Controller Design (2/4)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/>
              <p:nvPr/>
            </p:nvSpPr>
            <p:spPr>
              <a:xfrm>
                <a:off x="1186056" y="2259260"/>
                <a:ext cx="386458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56" y="2259260"/>
                <a:ext cx="3864584" cy="312650"/>
              </a:xfrm>
              <a:prstGeom prst="rect">
                <a:avLst/>
              </a:prstGeom>
              <a:blipFill>
                <a:blip r:embed="rId2"/>
                <a:stretch>
                  <a:fillRect l="-3628" t="-17647" b="-3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D480E3-84B0-43E9-97B8-CFE80E4C244F}"/>
              </a:ext>
            </a:extLst>
          </p:cNvPr>
          <p:cNvSpPr txBox="1"/>
          <p:nvPr/>
        </p:nvSpPr>
        <p:spPr>
          <a:xfrm>
            <a:off x="1097280" y="2720729"/>
            <a:ext cx="256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control </a:t>
            </a:r>
            <a:r>
              <a:rPr lang="it-IT" dirty="0" err="1"/>
              <a:t>law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30CF0CC-42BB-48E4-9763-99C958CF8A73}"/>
                  </a:ext>
                </a:extLst>
              </p:cNvPr>
              <p:cNvSpPr txBox="1"/>
              <p:nvPr/>
            </p:nvSpPr>
            <p:spPr>
              <a:xfrm>
                <a:off x="1097280" y="3015167"/>
                <a:ext cx="787894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</m:acc>
                              </m:e>
                            </m:acc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</m:acc>
                          </m:e>
                        </m:d>
                        <m:r>
                          <a:rPr lang="it-IT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nary>
                          <m:nary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  <m:t>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acc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30CF0CC-42BB-48E4-9763-99C958CF8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015167"/>
                <a:ext cx="7878940" cy="506870"/>
              </a:xfrm>
              <a:prstGeom prst="rect">
                <a:avLst/>
              </a:prstGeom>
              <a:blipFill>
                <a:blip r:embed="rId3"/>
                <a:stretch>
                  <a:fillRect l="-542" t="-95181" b="-1518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5BFB418-CB22-4064-8D36-3C080B67C6EB}"/>
                  </a:ext>
                </a:extLst>
              </p:cNvPr>
              <p:cNvSpPr txBox="1"/>
              <p:nvPr/>
            </p:nvSpPr>
            <p:spPr>
              <a:xfrm>
                <a:off x="1097280" y="3814894"/>
                <a:ext cx="8234883" cy="2161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dirty="0"/>
                  <a:t> are the real quasi velocities,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it-IT" dirty="0"/>
                  <a:t> are the </a:t>
                </a:r>
                <a:r>
                  <a:rPr lang="it-IT" dirty="0" err="1"/>
                  <a:t>estimated</a:t>
                </a:r>
                <a:r>
                  <a:rPr lang="it-IT" dirty="0"/>
                  <a:t> quasi </a:t>
                </a:r>
                <a:r>
                  <a:rPr lang="it-IT" dirty="0" err="1"/>
                  <a:t>velocities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The dynamics </a:t>
                </a:r>
                <a:r>
                  <a:rPr lang="it-IT" dirty="0" err="1"/>
                  <a:t>matrices</a:t>
                </a:r>
                <a:r>
                  <a:rPr lang="it-IT" dirty="0"/>
                  <a:t> are </a:t>
                </a:r>
                <a:r>
                  <a:rPr lang="it-IT" dirty="0" err="1"/>
                  <a:t>computed</a:t>
                </a:r>
                <a:r>
                  <a:rPr lang="it-IT" dirty="0"/>
                  <a:t> with the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the estimator works,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therefore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endParaRPr lang="it-IT" dirty="0"/>
              </a:p>
              <a:p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control </a:t>
                </a:r>
                <a:r>
                  <a:rPr lang="it-IT" dirty="0" err="1"/>
                  <a:t>law</a:t>
                </a:r>
                <a:r>
                  <a:rPr lang="it-IT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5BFB418-CB22-4064-8D36-3C080B67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14894"/>
                <a:ext cx="8234883" cy="2161104"/>
              </a:xfrm>
              <a:prstGeom prst="rect">
                <a:avLst/>
              </a:prstGeom>
              <a:blipFill>
                <a:blip r:embed="rId4"/>
                <a:stretch>
                  <a:fillRect l="-592" t="-16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561B7B-0292-42D9-A512-757C00FC349A}"/>
              </a:ext>
            </a:extLst>
          </p:cNvPr>
          <p:cNvSpPr txBox="1"/>
          <p:nvPr/>
        </p:nvSpPr>
        <p:spPr>
          <a:xfrm>
            <a:off x="1097280" y="187521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model </a:t>
            </a:r>
            <a:r>
              <a:rPr lang="it-IT" dirty="0" err="1"/>
              <a:t>is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BD6C2A-49A5-4860-B3A0-C0903191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582558-EB01-4DDE-8A1B-9C5D04DD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12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 Design (3/4)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CD7519-E685-49BD-9884-AFD33AE999A1}"/>
              </a:ext>
            </a:extLst>
          </p:cNvPr>
          <p:cNvSpPr txBox="1"/>
          <p:nvPr/>
        </p:nvSpPr>
        <p:spPr>
          <a:xfrm>
            <a:off x="999259" y="1889579"/>
            <a:ext cx="9049898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Therefore</a:t>
            </a:r>
            <a:r>
              <a:rPr lang="it-IT" dirty="0"/>
              <a:t>, </a:t>
            </a:r>
            <a:r>
              <a:rPr lang="it-IT" dirty="0" err="1"/>
              <a:t>inserting</a:t>
            </a:r>
            <a:r>
              <a:rPr lang="it-IT" dirty="0"/>
              <a:t> the second </a:t>
            </a:r>
            <a:r>
              <a:rPr lang="it-IT" dirty="0" err="1"/>
              <a:t>equation</a:t>
            </a:r>
            <a:r>
              <a:rPr lang="it-IT" dirty="0"/>
              <a:t> in the first one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54682DD-29EE-4DCE-9CFD-A7F833211786}"/>
                  </a:ext>
                </a:extLst>
              </p:cNvPr>
              <p:cNvSpPr txBox="1"/>
              <p:nvPr/>
            </p:nvSpPr>
            <p:spPr>
              <a:xfrm>
                <a:off x="1208984" y="4383144"/>
                <a:ext cx="745236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𝐵𝑆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54682DD-29EE-4DCE-9CFD-A7F83321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984" y="4383144"/>
                <a:ext cx="7452361" cy="318164"/>
              </a:xfrm>
              <a:prstGeom prst="rect">
                <a:avLst/>
              </a:prstGeom>
              <a:blipFill>
                <a:blip r:embed="rId2"/>
                <a:stretch>
                  <a:fillRect l="-164" t="-7692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15765C9-AD06-42B9-99AB-0752EAE448CE}"/>
                  </a:ext>
                </a:extLst>
              </p:cNvPr>
              <p:cNvSpPr txBox="1"/>
              <p:nvPr/>
            </p:nvSpPr>
            <p:spPr>
              <a:xfrm>
                <a:off x="3184633" y="4881648"/>
                <a:ext cx="3282950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15765C9-AD06-42B9-99AB-0752EAE44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33" y="4881648"/>
                <a:ext cx="3282950" cy="318164"/>
              </a:xfrm>
              <a:prstGeom prst="rect">
                <a:avLst/>
              </a:prstGeom>
              <a:blipFill>
                <a:blip r:embed="rId3"/>
                <a:stretch>
                  <a:fillRect l="-1113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9FA1C07-F857-48ED-88A1-E37DC84B4EEF}"/>
                  </a:ext>
                </a:extLst>
              </p:cNvPr>
              <p:cNvSpPr txBox="1"/>
              <p:nvPr/>
            </p:nvSpPr>
            <p:spPr>
              <a:xfrm>
                <a:off x="3184633" y="5316073"/>
                <a:ext cx="3864263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9FA1C07-F857-48ED-88A1-E37DC84B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33" y="5316073"/>
                <a:ext cx="3864263" cy="309700"/>
              </a:xfrm>
              <a:prstGeom prst="rect">
                <a:avLst/>
              </a:prstGeom>
              <a:blipFill>
                <a:blip r:embed="rId4"/>
                <a:stretch>
                  <a:fillRect l="-946" t="-1961" r="-1104" b="-235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/>
              <p:nvPr/>
            </p:nvSpPr>
            <p:spPr>
              <a:xfrm>
                <a:off x="3184633" y="5742034"/>
                <a:ext cx="2691827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33" y="5742034"/>
                <a:ext cx="2691827" cy="304058"/>
              </a:xfrm>
              <a:prstGeom prst="rect">
                <a:avLst/>
              </a:prstGeom>
              <a:blipFill>
                <a:blip r:embed="rId5"/>
                <a:stretch>
                  <a:fillRect l="-452" r="-679" b="-2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CBDED20-6E01-4ED3-A105-A1E4523D4637}"/>
                  </a:ext>
                </a:extLst>
              </p:cNvPr>
              <p:cNvSpPr txBox="1"/>
              <p:nvPr/>
            </p:nvSpPr>
            <p:spPr>
              <a:xfrm>
                <a:off x="381248" y="2289016"/>
                <a:ext cx="10923312" cy="71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𝐵𝑆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ν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CBDED20-6E01-4ED3-A105-A1E4523D4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8" y="2289016"/>
                <a:ext cx="10923312" cy="719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FC74590-98E0-429F-8D45-2A7A3C05BE33}"/>
                  </a:ext>
                </a:extLst>
              </p:cNvPr>
              <p:cNvSpPr txBox="1"/>
              <p:nvPr/>
            </p:nvSpPr>
            <p:spPr>
              <a:xfrm>
                <a:off x="999259" y="3918704"/>
                <a:ext cx="609460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Let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FC74590-98E0-429F-8D45-2A7A3C05B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9" y="3918704"/>
                <a:ext cx="6094602" cy="374270"/>
              </a:xfrm>
              <a:prstGeom prst="rect">
                <a:avLst/>
              </a:prstGeom>
              <a:blipFill>
                <a:blip r:embed="rId7"/>
                <a:stretch>
                  <a:fillRect l="-900" t="-819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346B4D-CD37-4F9B-91EA-AB7B2A2CE745}"/>
                  </a:ext>
                </a:extLst>
              </p:cNvPr>
              <p:cNvSpPr txBox="1"/>
              <p:nvPr/>
            </p:nvSpPr>
            <p:spPr>
              <a:xfrm>
                <a:off x="69429" y="2863634"/>
                <a:ext cx="11429503" cy="996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𝐵𝑆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346B4D-CD37-4F9B-91EA-AB7B2A2CE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" y="2863634"/>
                <a:ext cx="11429503" cy="996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11120F-8F80-41D8-962E-CBEA5BE0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2D75AB-0882-4A21-B9F8-7E655A94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13216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 Design (4/4)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/>
              <p:nvPr/>
            </p:nvSpPr>
            <p:spPr>
              <a:xfrm>
                <a:off x="1097280" y="2910343"/>
                <a:ext cx="1917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910343"/>
                <a:ext cx="1917128" cy="298415"/>
              </a:xfrm>
              <a:prstGeom prst="rect">
                <a:avLst/>
              </a:prstGeom>
              <a:blipFill>
                <a:blip r:embed="rId2"/>
                <a:stretch>
                  <a:fillRect l="-1274" r="-2548" b="-204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720BF28-C674-431C-B231-9ECD1FEEA1DE}"/>
                  </a:ext>
                </a:extLst>
              </p:cNvPr>
              <p:cNvSpPr txBox="1"/>
              <p:nvPr/>
            </p:nvSpPr>
            <p:spPr>
              <a:xfrm>
                <a:off x="981870" y="2361202"/>
                <a:ext cx="10354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Since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𝐵𝑆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always</a:t>
                </a:r>
                <a:r>
                  <a:rPr lang="it-IT" dirty="0"/>
                  <a:t> </a:t>
                </a:r>
                <a:r>
                  <a:rPr lang="it-IT" dirty="0" err="1"/>
                  <a:t>invertible</a:t>
                </a:r>
                <a:r>
                  <a:rPr lang="it-IT" dirty="0"/>
                  <a:t>, </a:t>
                </a:r>
                <a:r>
                  <a:rPr lang="it-IT" dirty="0" err="1"/>
                  <a:t>finaly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obtain</a:t>
                </a:r>
                <a:r>
                  <a:rPr lang="it-IT" dirty="0"/>
                  <a:t> the </a:t>
                </a:r>
                <a:r>
                  <a:rPr lang="it-IT" dirty="0" err="1"/>
                  <a:t>dynamic</a:t>
                </a:r>
                <a:r>
                  <a:rPr lang="it-IT" dirty="0"/>
                  <a:t> of the tracking </a:t>
                </a:r>
                <a:r>
                  <a:rPr lang="it-IT" dirty="0" err="1"/>
                  <a:t>error</a:t>
                </a:r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720BF28-C674-431C-B231-9ECD1FEEA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0" y="2361202"/>
                <a:ext cx="10354913" cy="369332"/>
              </a:xfrm>
              <a:prstGeom prst="rect">
                <a:avLst/>
              </a:prstGeom>
              <a:blipFill>
                <a:blip r:embed="rId3"/>
                <a:stretch>
                  <a:fillRect l="-47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712AC-72A8-4627-8687-B23FD501ABC7}"/>
                  </a:ext>
                </a:extLst>
              </p:cNvPr>
              <p:cNvSpPr txBox="1"/>
              <p:nvPr/>
            </p:nvSpPr>
            <p:spPr>
              <a:xfrm>
                <a:off x="1097280" y="1882271"/>
                <a:ext cx="2691827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712AC-72A8-4627-8687-B23FD501A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82271"/>
                <a:ext cx="2691827" cy="304058"/>
              </a:xfrm>
              <a:prstGeom prst="rect">
                <a:avLst/>
              </a:prstGeom>
              <a:blipFill>
                <a:blip r:embed="rId4"/>
                <a:stretch>
                  <a:fillRect l="-452" r="-452" b="-2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8180030-D03C-4B65-B24B-0C259147677A}"/>
                  </a:ext>
                </a:extLst>
              </p:cNvPr>
              <p:cNvSpPr txBox="1"/>
              <p:nvPr/>
            </p:nvSpPr>
            <p:spPr>
              <a:xfrm>
                <a:off x="981870" y="3322730"/>
                <a:ext cx="796682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are positive definite the </a:t>
                </a:r>
                <a:r>
                  <a:rPr lang="it-IT" dirty="0" err="1"/>
                  <a:t>asymptotic</a:t>
                </a:r>
                <a:r>
                  <a:rPr lang="it-IT" dirty="0"/>
                  <a:t> </a:t>
                </a:r>
                <a:r>
                  <a:rPr lang="it-IT" dirty="0" err="1"/>
                  <a:t>stability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guaranteed</a:t>
                </a:r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8180030-D03C-4B65-B24B-0C2591476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0" y="3322730"/>
                <a:ext cx="7966822" cy="390748"/>
              </a:xfrm>
              <a:prstGeom prst="rect">
                <a:avLst/>
              </a:prstGeom>
              <a:blipFill>
                <a:blip r:embed="rId5"/>
                <a:stretch>
                  <a:fillRect l="-612" t="-6250" b="-203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63469E-0219-458F-8284-4430920D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4506A0-B42F-48AB-ACBE-461485F8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3136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189586-54BE-4BAF-A952-1A7FAAE1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99692AD-022C-4DE0-82C3-21ECE9542266}"/>
                  </a:ext>
                </a:extLst>
              </p:cNvPr>
              <p:cNvSpPr txBox="1"/>
              <p:nvPr/>
            </p:nvSpPr>
            <p:spPr>
              <a:xfrm>
                <a:off x="1212689" y="2108051"/>
                <a:ext cx="8082231" cy="71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  <m:r>
                            <a:rPr lang="it-IT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99692AD-022C-4DE0-82C3-21ECE954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689" y="2108051"/>
                <a:ext cx="8082231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EF32F4-574E-4F33-83B7-8072136A1E17}"/>
              </a:ext>
            </a:extLst>
          </p:cNvPr>
          <p:cNvSpPr txBox="1"/>
          <p:nvPr/>
        </p:nvSpPr>
        <p:spPr>
          <a:xfrm>
            <a:off x="1012897" y="1803063"/>
            <a:ext cx="183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control </a:t>
            </a:r>
            <a:r>
              <a:rPr lang="it-IT" dirty="0" err="1"/>
              <a:t>law</a:t>
            </a:r>
            <a:r>
              <a:rPr lang="it-IT" dirty="0"/>
              <a:t> </a:t>
            </a:r>
            <a:r>
              <a:rPr lang="it-IT" dirty="0" err="1"/>
              <a:t>is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63D3B4-BF2E-47E8-ADD7-35E2ADA65CA8}"/>
                  </a:ext>
                </a:extLst>
              </p:cNvPr>
              <p:cNvSpPr txBox="1"/>
              <p:nvPr/>
            </p:nvSpPr>
            <p:spPr>
              <a:xfrm>
                <a:off x="1097280" y="2827992"/>
                <a:ext cx="9110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Remembering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0,0,0,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the last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rows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err="1"/>
                  <a:t>which</a:t>
                </a:r>
                <a:r>
                  <a:rPr lang="it-IT" dirty="0"/>
                  <a:t> are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63D3B4-BF2E-47E8-ADD7-35E2ADA6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827992"/>
                <a:ext cx="9110123" cy="369332"/>
              </a:xfrm>
              <a:prstGeom prst="rect">
                <a:avLst/>
              </a:prstGeom>
              <a:blipFill>
                <a:blip r:embed="rId3"/>
                <a:stretch>
                  <a:fillRect l="-535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841FA2-16D6-4D75-A5DD-69EC11B8DE84}"/>
                  </a:ext>
                </a:extLst>
              </p:cNvPr>
              <p:cNvSpPr txBox="1"/>
              <p:nvPr/>
            </p:nvSpPr>
            <p:spPr>
              <a:xfrm>
                <a:off x="1097280" y="3430807"/>
                <a:ext cx="2547749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841FA2-16D6-4D75-A5DD-69EC11B8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430807"/>
                <a:ext cx="2547749" cy="682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673B25A-E9DA-4EFE-A7BC-962E0C652DE6}"/>
              </a:ext>
            </a:extLst>
          </p:cNvPr>
          <p:cNvSpPr/>
          <p:nvPr/>
        </p:nvSpPr>
        <p:spPr>
          <a:xfrm>
            <a:off x="3908675" y="3517560"/>
            <a:ext cx="2826517" cy="335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DFD61-360E-4A37-B3E8-02C0CAA0B6F3}"/>
              </a:ext>
            </a:extLst>
          </p:cNvPr>
          <p:cNvSpPr txBox="1"/>
          <p:nvPr/>
        </p:nvSpPr>
        <p:spPr>
          <a:xfrm>
            <a:off x="4273602" y="3753893"/>
            <a:ext cx="225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Linearly</a:t>
            </a:r>
            <a:r>
              <a:rPr lang="it-IT" sz="1400" dirty="0"/>
              <a:t> </a:t>
            </a:r>
            <a:r>
              <a:rPr lang="it-IT" sz="1400" dirty="0" err="1"/>
              <a:t>dependent</a:t>
            </a:r>
            <a:r>
              <a:rPr lang="it-IT" sz="1400" dirty="0"/>
              <a:t> </a:t>
            </a:r>
            <a:r>
              <a:rPr lang="it-IT" sz="1400" dirty="0" err="1"/>
              <a:t>columns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DCE06F-AE59-431A-B490-9577521FD590}"/>
                  </a:ext>
                </a:extLst>
              </p:cNvPr>
              <p:cNvSpPr txBox="1"/>
              <p:nvPr/>
            </p:nvSpPr>
            <p:spPr>
              <a:xfrm>
                <a:off x="6998838" y="3430806"/>
                <a:ext cx="1772858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DCE06F-AE59-431A-B490-9577521F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838" y="3430806"/>
                <a:ext cx="1772858" cy="6826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8E0392-2E3B-48D5-9B28-CE7CF8643404}"/>
                  </a:ext>
                </a:extLst>
              </p:cNvPr>
              <p:cNvSpPr txBox="1"/>
              <p:nvPr/>
            </p:nvSpPr>
            <p:spPr>
              <a:xfrm>
                <a:off x="1097280" y="4228491"/>
                <a:ext cx="4020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Let</a:t>
                </a:r>
                <a:r>
                  <a:rPr lang="it-IT" dirty="0"/>
                  <a:t> the last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elements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it-IT" dirty="0"/>
                  <a:t>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8E0392-2E3B-48D5-9B28-CE7CF864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228491"/>
                <a:ext cx="4020909" cy="369332"/>
              </a:xfrm>
              <a:prstGeom prst="rect">
                <a:avLst/>
              </a:prstGeom>
              <a:blipFill>
                <a:blip r:embed="rId6"/>
                <a:stretch>
                  <a:fillRect l="-1212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B95EA7E-E5DC-4252-B658-5F11A3BCAC63}"/>
                  </a:ext>
                </a:extLst>
              </p:cNvPr>
              <p:cNvSpPr txBox="1"/>
              <p:nvPr/>
            </p:nvSpPr>
            <p:spPr>
              <a:xfrm>
                <a:off x="1012897" y="4506425"/>
                <a:ext cx="6345791" cy="1202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B95EA7E-E5DC-4252-B658-5F11A3BC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97" y="4506425"/>
                <a:ext cx="6345791" cy="1202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21B614-7268-404D-914B-E0437FB2B0BC}"/>
              </a:ext>
            </a:extLst>
          </p:cNvPr>
          <p:cNvSpPr txBox="1"/>
          <p:nvPr/>
        </p:nvSpPr>
        <p:spPr>
          <a:xfrm>
            <a:off x="284317" y="5740103"/>
            <a:ext cx="11623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procedure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</a:t>
            </a:r>
            <a:r>
              <a:rPr lang="en-US" sz="1600" dirty="0"/>
              <a:t>G. </a:t>
            </a:r>
            <a:r>
              <a:rPr lang="en-US" sz="1600" dirty="0" err="1"/>
              <a:t>Zambella</a:t>
            </a:r>
            <a:r>
              <a:rPr lang="en-US" sz="1600" dirty="0"/>
              <a:t> </a:t>
            </a:r>
            <a:r>
              <a:rPr lang="en-US" sz="1600" i="1" dirty="0"/>
              <a:t>et al</a:t>
            </a:r>
            <a:r>
              <a:rPr lang="en-US" sz="1600" dirty="0"/>
              <a:t>., "Dynamic Whole-Body Control of Unstable Wheeled Humanoid Robots," in </a:t>
            </a:r>
            <a:r>
              <a:rPr lang="en-US" sz="1600" i="1" dirty="0"/>
              <a:t>IEEE Robotics and Automation Letters</a:t>
            </a:r>
            <a:r>
              <a:rPr lang="en-US" sz="1600" dirty="0"/>
              <a:t>, vol. 4, no. 4, pp. 3489-3496, Oct. 2019, </a:t>
            </a:r>
            <a:r>
              <a:rPr lang="en-US" sz="1600" dirty="0" err="1"/>
              <a:t>doi</a:t>
            </a:r>
            <a:r>
              <a:rPr lang="en-US" sz="1600" dirty="0"/>
              <a:t>: 10.1109/LRA.2019.2927961.</a:t>
            </a:r>
          </a:p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3C3170-EA5E-4A49-A5CB-0A544095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59</a:t>
            </a:fld>
            <a:endParaRPr lang="it-IT"/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8C85C543-2B42-4C92-9064-19027FC4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3231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053668-0132-4562-871E-7D257565D7AE}"/>
              </a:ext>
            </a:extLst>
          </p:cNvPr>
          <p:cNvSpPr txBox="1"/>
          <p:nvPr/>
        </p:nvSpPr>
        <p:spPr>
          <a:xfrm flipH="1">
            <a:off x="3903237" y="3770553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1500" dirty="0"/>
              <a:t>γ</a:t>
            </a:r>
            <a:r>
              <a:rPr lang="it-IT" sz="1500" baseline="-25000" dirty="0"/>
              <a:t>i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90EEB99-4771-46C3-9FAE-742C4E17BB54}"/>
              </a:ext>
            </a:extLst>
          </p:cNvPr>
          <p:cNvSpPr txBox="1"/>
          <p:nvPr/>
        </p:nvSpPr>
        <p:spPr>
          <a:xfrm flipH="1">
            <a:off x="4569677" y="3034684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1500" dirty="0"/>
              <a:t>γ</a:t>
            </a:r>
            <a:r>
              <a:rPr lang="it-IT" sz="1500" baseline="-25000" dirty="0"/>
              <a:t>i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F3114F9-1C33-40D3-B9AC-1EE19F5EBAB7}"/>
              </a:ext>
            </a:extLst>
          </p:cNvPr>
          <p:cNvSpPr txBox="1"/>
          <p:nvPr/>
        </p:nvSpPr>
        <p:spPr>
          <a:xfrm flipH="1">
            <a:off x="4945063" y="4841913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AE11168-52D2-4105-B8A3-9BD2C4D2C459}"/>
              </a:ext>
            </a:extLst>
          </p:cNvPr>
          <p:cNvSpPr txBox="1"/>
          <p:nvPr/>
        </p:nvSpPr>
        <p:spPr>
          <a:xfrm flipH="1">
            <a:off x="3474821" y="4164004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7030A0"/>
                </a:solidFill>
              </a:rPr>
              <a:t>z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11BED83-1F03-410D-A2AC-641BB392DDFD}"/>
              </a:ext>
            </a:extLst>
          </p:cNvPr>
          <p:cNvSpPr txBox="1"/>
          <p:nvPr/>
        </p:nvSpPr>
        <p:spPr>
          <a:xfrm flipH="1">
            <a:off x="4163303" y="2364083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7030A0"/>
                </a:solidFill>
              </a:rPr>
              <a:t>y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3C9EF8E-6D22-4AEA-BA4E-FE2AFE947E80}"/>
              </a:ext>
            </a:extLst>
          </p:cNvPr>
          <p:cNvSpPr txBox="1"/>
          <p:nvPr/>
        </p:nvSpPr>
        <p:spPr>
          <a:xfrm flipH="1">
            <a:off x="4063634" y="3087785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7030A0"/>
                </a:solidFill>
              </a:rPr>
              <a:t>{</a:t>
            </a:r>
            <a:r>
              <a:rPr lang="it-IT" sz="1500" dirty="0" err="1">
                <a:solidFill>
                  <a:srgbClr val="7030A0"/>
                </a:solidFill>
              </a:rPr>
              <a:t>W</a:t>
            </a:r>
            <a:r>
              <a:rPr lang="it-IT" sz="1500" baseline="-25000" dirty="0" err="1">
                <a:solidFill>
                  <a:srgbClr val="7030A0"/>
                </a:solidFill>
              </a:rPr>
              <a:t>i</a:t>
            </a:r>
            <a:r>
              <a:rPr lang="it-IT" sz="1500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C2D6C2C-A55E-4667-A9C7-73713CE6B15C}"/>
              </a:ext>
            </a:extLst>
          </p:cNvPr>
          <p:cNvSpPr txBox="1"/>
          <p:nvPr/>
        </p:nvSpPr>
        <p:spPr>
          <a:xfrm flipH="1">
            <a:off x="3778573" y="3538370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z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015C2B-6B11-43B5-9239-D5FB0B9333AB}"/>
              </a:ext>
            </a:extLst>
          </p:cNvPr>
          <p:cNvSpPr txBox="1"/>
          <p:nvPr/>
        </p:nvSpPr>
        <p:spPr>
          <a:xfrm flipH="1">
            <a:off x="4471923" y="4301426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x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5B0215E-0F51-44DE-AC7E-B8B4E30DACB9}"/>
              </a:ext>
            </a:extLst>
          </p:cNvPr>
          <p:cNvSpPr txBox="1"/>
          <p:nvPr/>
        </p:nvSpPr>
        <p:spPr>
          <a:xfrm flipH="1">
            <a:off x="4882934" y="2879322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y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2DE6587-FF59-4B98-ABD6-6CC2B1D8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36" y="2431557"/>
            <a:ext cx="2800350" cy="26955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7EB60AD-4F43-4D73-ACE3-A81BC6B6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dirty="0" err="1"/>
              <a:t>Denavit</a:t>
            </a:r>
            <a:r>
              <a:rPr lang="it-IT" dirty="0"/>
              <a:t> - </a:t>
            </a:r>
            <a:r>
              <a:rPr lang="it-IT" dirty="0" err="1"/>
              <a:t>Hartenberg</a:t>
            </a:r>
            <a:endParaRPr lang="it-IT" dirty="0"/>
          </a:p>
        </p:txBody>
      </p:sp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A55EF962-642B-4049-9077-DFB8B5F54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67344"/>
              </p:ext>
            </p:extLst>
          </p:nvPr>
        </p:nvGraphicFramePr>
        <p:xfrm>
          <a:off x="7102194" y="2142833"/>
          <a:ext cx="3799155" cy="3410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365">
                  <a:extLst>
                    <a:ext uri="{9D8B030D-6E8A-4147-A177-3AD203B41FA5}">
                      <a16:colId xmlns:a16="http://schemas.microsoft.com/office/drawing/2014/main" val="2324378180"/>
                    </a:ext>
                  </a:extLst>
                </a:gridCol>
                <a:gridCol w="949911">
                  <a:extLst>
                    <a:ext uri="{9D8B030D-6E8A-4147-A177-3AD203B41FA5}">
                      <a16:colId xmlns:a16="http://schemas.microsoft.com/office/drawing/2014/main" val="2590564137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3543262878"/>
                    </a:ext>
                  </a:extLst>
                </a:gridCol>
                <a:gridCol w="994298">
                  <a:extLst>
                    <a:ext uri="{9D8B030D-6E8A-4147-A177-3AD203B41FA5}">
                      <a16:colId xmlns:a16="http://schemas.microsoft.com/office/drawing/2014/main" val="3708975322"/>
                    </a:ext>
                  </a:extLst>
                </a:gridCol>
              </a:tblGrid>
              <a:tr h="64908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45699"/>
                  </a:ext>
                </a:extLst>
              </a:tr>
              <a:tr h="20842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{S} → </a:t>
                      </a:r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i="0" dirty="0"/>
                        <a:t>α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741444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  <a:r>
                        <a:rPr lang="it-IT" dirty="0"/>
                        <a:t> → </a:t>
                      </a:r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dirty="0"/>
                        <a:t>Ѳ</a:t>
                      </a:r>
                      <a:r>
                        <a:rPr lang="it-IT" baseline="30000" dirty="0"/>
                        <a:t>*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(x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y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256255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 </a:t>
                      </a:r>
                      <a:r>
                        <a:rPr lang="it-IT" dirty="0"/>
                        <a:t>→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{C}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i="0" dirty="0"/>
                        <a:t>ф</a:t>
                      </a:r>
                      <a:r>
                        <a:rPr lang="it-IT" strike="noStrike" baseline="30000" dirty="0"/>
                        <a:t>*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352730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{C}</a:t>
                      </a:r>
                      <a:r>
                        <a:rPr lang="it-IT" dirty="0"/>
                        <a:t> → </a:t>
                      </a:r>
                      <a:r>
                        <a:rPr lang="it-IT" sz="1800" b="0" dirty="0">
                          <a:solidFill>
                            <a:srgbClr val="7030A0"/>
                          </a:solidFill>
                        </a:rPr>
                        <a:t>{</a:t>
                      </a:r>
                      <a:r>
                        <a:rPr lang="it-IT" sz="1800" b="0" dirty="0" err="1">
                          <a:solidFill>
                            <a:srgbClr val="7030A0"/>
                          </a:solidFill>
                        </a:rPr>
                        <a:t>W</a:t>
                      </a:r>
                      <a:r>
                        <a:rPr lang="it-IT" sz="1800" b="0" baseline="-25000" dirty="0" err="1">
                          <a:solidFill>
                            <a:srgbClr val="7030A0"/>
                          </a:solidFill>
                        </a:rPr>
                        <a:t>i</a:t>
                      </a:r>
                      <a:r>
                        <a:rPr lang="it-IT" sz="1800" b="0" dirty="0">
                          <a:solidFill>
                            <a:srgbClr val="7030A0"/>
                          </a:solidFill>
                        </a:rPr>
                        <a:t>}</a:t>
                      </a:r>
                    </a:p>
                    <a:p>
                      <a:pPr algn="ctr"/>
                      <a:endParaRPr lang="it-IT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/>
                        <a:t>γ</a:t>
                      </a:r>
                      <a:r>
                        <a:rPr lang="it-IT" sz="1800" baseline="-25000" dirty="0"/>
                        <a:t>i</a:t>
                      </a:r>
                      <a:r>
                        <a:rPr lang="it-IT" strike="noStrike" baseline="30000" dirty="0"/>
                        <a:t>*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aseline="-25000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66060"/>
                  </a:ext>
                </a:extLst>
              </a:tr>
            </a:tbl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9B225E1-5A50-4DB7-833F-D5B8AC7E5682}"/>
              </a:ext>
            </a:extLst>
          </p:cNvPr>
          <p:cNvSpPr txBox="1"/>
          <p:nvPr/>
        </p:nvSpPr>
        <p:spPr>
          <a:xfrm flipH="1">
            <a:off x="2325678" y="2422694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FF0000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/>
              <p:nvPr/>
            </p:nvSpPr>
            <p:spPr>
              <a:xfrm>
                <a:off x="1931639" y="4380088"/>
                <a:ext cx="11371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9" y="4380088"/>
                <a:ext cx="1137119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8AC6071-F0A2-4F3E-B5A1-DF3323D8181F}"/>
              </a:ext>
            </a:extLst>
          </p:cNvPr>
          <p:cNvCxnSpPr/>
          <p:nvPr/>
        </p:nvCxnSpPr>
        <p:spPr>
          <a:xfrm flipV="1">
            <a:off x="4776551" y="3159464"/>
            <a:ext cx="159799" cy="772357"/>
          </a:xfrm>
          <a:prstGeom prst="straightConnector1">
            <a:avLst/>
          </a:prstGeom>
          <a:ln w="57150">
            <a:solidFill>
              <a:srgbClr val="3BFF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30DF339-F1B9-4181-8994-39D5C86E2A0A}"/>
              </a:ext>
            </a:extLst>
          </p:cNvPr>
          <p:cNvCxnSpPr>
            <a:cxnSpLocks/>
          </p:cNvCxnSpPr>
          <p:nvPr/>
        </p:nvCxnSpPr>
        <p:spPr>
          <a:xfrm flipH="1" flipV="1">
            <a:off x="3994952" y="3764132"/>
            <a:ext cx="781599" cy="167689"/>
          </a:xfrm>
          <a:prstGeom prst="straightConnector1">
            <a:avLst/>
          </a:prstGeom>
          <a:ln w="57150">
            <a:solidFill>
              <a:srgbClr val="3BFF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19BEB3D-C575-4235-A643-3AC6948CDBAC}"/>
              </a:ext>
            </a:extLst>
          </p:cNvPr>
          <p:cNvCxnSpPr>
            <a:cxnSpLocks/>
          </p:cNvCxnSpPr>
          <p:nvPr/>
        </p:nvCxnSpPr>
        <p:spPr>
          <a:xfrm>
            <a:off x="4778396" y="3931821"/>
            <a:ext cx="78054" cy="604668"/>
          </a:xfrm>
          <a:prstGeom prst="straightConnector1">
            <a:avLst/>
          </a:prstGeom>
          <a:ln w="57150">
            <a:solidFill>
              <a:srgbClr val="3BFF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0392CF7-0FDF-4073-B7DC-BE0A4EE5F077}"/>
              </a:ext>
            </a:extLst>
          </p:cNvPr>
          <p:cNvCxnSpPr>
            <a:cxnSpLocks/>
          </p:cNvCxnSpPr>
          <p:nvPr/>
        </p:nvCxnSpPr>
        <p:spPr>
          <a:xfrm>
            <a:off x="4776551" y="3931821"/>
            <a:ext cx="159799" cy="11106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33D3FB8-C7C2-4B03-8244-5BA9B53EFE96}"/>
              </a:ext>
            </a:extLst>
          </p:cNvPr>
          <p:cNvCxnSpPr>
            <a:cxnSpLocks/>
          </p:cNvCxnSpPr>
          <p:nvPr/>
        </p:nvCxnSpPr>
        <p:spPr>
          <a:xfrm flipH="1" flipV="1">
            <a:off x="4403507" y="2584276"/>
            <a:ext cx="364331" cy="134754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2DC1F2C-BBFA-44FC-B226-05BA354256F6}"/>
              </a:ext>
            </a:extLst>
          </p:cNvPr>
          <p:cNvCxnSpPr>
            <a:cxnSpLocks/>
          </p:cNvCxnSpPr>
          <p:nvPr/>
        </p:nvCxnSpPr>
        <p:spPr>
          <a:xfrm flipH="1">
            <a:off x="3453414" y="3923437"/>
            <a:ext cx="1314424" cy="3107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o 34">
            <a:extLst>
              <a:ext uri="{FF2B5EF4-FFF2-40B4-BE49-F238E27FC236}">
                <a16:creationId xmlns:a16="http://schemas.microsoft.com/office/drawing/2014/main" id="{F167E1B1-1458-4B60-B29E-DFF7C17C571F}"/>
              </a:ext>
            </a:extLst>
          </p:cNvPr>
          <p:cNvSpPr/>
          <p:nvPr/>
        </p:nvSpPr>
        <p:spPr>
          <a:xfrm>
            <a:off x="4563122" y="3385350"/>
            <a:ext cx="293328" cy="45719"/>
          </a:xfrm>
          <a:prstGeom prst="arc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Triangolo isoscele 35">
            <a:extLst>
              <a:ext uri="{FF2B5EF4-FFF2-40B4-BE49-F238E27FC236}">
                <a16:creationId xmlns:a16="http://schemas.microsoft.com/office/drawing/2014/main" id="{4FBFD608-A72B-4A98-AB0A-F059D18B5A9E}"/>
              </a:ext>
            </a:extLst>
          </p:cNvPr>
          <p:cNvSpPr/>
          <p:nvPr/>
        </p:nvSpPr>
        <p:spPr>
          <a:xfrm rot="16200000">
            <a:off x="4622614" y="3351167"/>
            <a:ext cx="79899" cy="683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573EFB7F-B918-4677-B077-282E8308CC00}"/>
              </a:ext>
            </a:extLst>
          </p:cNvPr>
          <p:cNvSpPr/>
          <p:nvPr/>
        </p:nvSpPr>
        <p:spPr>
          <a:xfrm rot="15573440">
            <a:off x="4102976" y="3947237"/>
            <a:ext cx="293328" cy="45719"/>
          </a:xfrm>
          <a:prstGeom prst="arc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riangolo isoscele 37">
            <a:extLst>
              <a:ext uri="{FF2B5EF4-FFF2-40B4-BE49-F238E27FC236}">
                <a16:creationId xmlns:a16="http://schemas.microsoft.com/office/drawing/2014/main" id="{D3B93E80-89E7-44D0-8A5E-7DED5EB48DEB}"/>
              </a:ext>
            </a:extLst>
          </p:cNvPr>
          <p:cNvSpPr/>
          <p:nvPr/>
        </p:nvSpPr>
        <p:spPr>
          <a:xfrm rot="10173440">
            <a:off x="4189956" y="3967095"/>
            <a:ext cx="79899" cy="683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20FFD5C-8D8E-4184-BA9A-A2A6ED1B813A}"/>
              </a:ext>
            </a:extLst>
          </p:cNvPr>
          <p:cNvSpPr txBox="1"/>
          <p:nvPr/>
        </p:nvSpPr>
        <p:spPr>
          <a:xfrm flipH="1">
            <a:off x="4945063" y="3538369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{C}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FB52C73-85E6-4DC5-8A8F-7A3EF9D535DC}"/>
              </a:ext>
            </a:extLst>
          </p:cNvPr>
          <p:cNvSpPr txBox="1"/>
          <p:nvPr/>
        </p:nvSpPr>
        <p:spPr>
          <a:xfrm>
            <a:off x="1708086" y="3847976"/>
            <a:ext cx="558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{B}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38B4B4A-DC7D-47F8-A02D-CE2BDE9B9FAC}"/>
                  </a:ext>
                </a:extLst>
              </p:cNvPr>
              <p:cNvSpPr txBox="1"/>
              <p:nvPr/>
            </p:nvSpPr>
            <p:spPr>
              <a:xfrm>
                <a:off x="5050729" y="3929866"/>
                <a:ext cx="1137119" cy="3118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dirty="0"/>
                        <m:t>γ</m:t>
                      </m:r>
                      <m:r>
                        <m:rPr>
                          <m:nor/>
                        </m:rPr>
                        <a:rPr lang="it-IT" baseline="-25000" dirty="0"/>
                        <m:t>i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38B4B4A-DC7D-47F8-A02D-CE2BDE9B9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29" y="3929866"/>
                <a:ext cx="1137119" cy="311880"/>
              </a:xfrm>
              <a:prstGeom prst="rect">
                <a:avLst/>
              </a:prstGeom>
              <a:blipFill>
                <a:blip r:embed="rId5"/>
                <a:stretch>
                  <a:fillRect t="-1961" b="-21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5D37F7-009F-4E3C-A93C-E2CA8821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51658727-3533-4DFF-ACAD-AE901A03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6243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H="1" flipV="1">
            <a:off x="10520038" y="2924079"/>
            <a:ext cx="8878" cy="1363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894117" y="3496680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197" y="2568741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7" y="2568741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blipFill>
                <a:blip r:embed="rId4"/>
                <a:stretch>
                  <a:fillRect t="-6383" r="-34615" b="-12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894117" y="4306037"/>
            <a:ext cx="18611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5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/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blipFill>
                <a:blip r:embed="rId6"/>
                <a:stretch>
                  <a:fillRect l="-3165" t="-4444" r="-63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FE5560-9CE6-4823-8411-866841FEFFA9}"/>
              </a:ext>
            </a:extLst>
          </p:cNvPr>
          <p:cNvCxnSpPr>
            <a:cxnSpLocks/>
          </p:cNvCxnSpPr>
          <p:nvPr/>
        </p:nvCxnSpPr>
        <p:spPr>
          <a:xfrm flipV="1">
            <a:off x="211436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7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ED3F79D7-59BE-452D-99AD-B92A26BB0C1C}"/>
                  </a:ext>
                </a:extLst>
              </p:cNvPr>
              <p:cNvSpPr txBox="1"/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ED3F79D7-59BE-452D-99AD-B92A26BB0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blipFill>
                <a:blip r:embed="rId8"/>
                <a:stretch>
                  <a:fillRect r="-1886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2061AB-29A2-4941-A997-9F671ACB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60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568AB9E2-81AB-48DF-9A4C-FA3983A2C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242535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BAD4E1-E487-48E8-8B91-B60EFA85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- Pitch Reference</a:t>
            </a:r>
          </a:p>
        </p:txBody>
      </p:sp>
      <p:pic>
        <p:nvPicPr>
          <p:cNvPr id="7" name="Registrazione schermo 6">
            <a:hlinkClick r:id="" action="ppaction://media"/>
            <a:extLst>
              <a:ext uri="{FF2B5EF4-FFF2-40B4-BE49-F238E27FC236}">
                <a16:creationId xmlns:a16="http://schemas.microsoft.com/office/drawing/2014/main" id="{B506829F-15B9-49A6-A9E5-7177990A0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162" y="1950681"/>
            <a:ext cx="6476477" cy="3367768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151EBFF-2AC8-4A85-9F49-D8BD1CF58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2408" y="1950681"/>
            <a:ext cx="5209592" cy="39071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5C53B2A-5741-41A1-B576-E9E83DBD06B7}"/>
                  </a:ext>
                </a:extLst>
              </p:cNvPr>
              <p:cNvSpPr txBox="1"/>
              <p:nvPr/>
            </p:nvSpPr>
            <p:spPr>
              <a:xfrm>
                <a:off x="629174" y="1853967"/>
                <a:ext cx="1723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Slope angle: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20°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5C53B2A-5741-41A1-B576-E9E83DBD0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74" y="1853967"/>
                <a:ext cx="1723549" cy="369332"/>
              </a:xfrm>
              <a:prstGeom prst="rect">
                <a:avLst/>
              </a:prstGeom>
              <a:blipFill>
                <a:blip r:embed="rId7"/>
                <a:stretch>
                  <a:fillRect l="-2827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F27BB6-C1E0-4C3A-8BCD-42E4D8007A4C}"/>
              </a:ext>
            </a:extLst>
          </p:cNvPr>
          <p:cNvSpPr txBox="1"/>
          <p:nvPr/>
        </p:nvSpPr>
        <p:spPr>
          <a:xfrm>
            <a:off x="5964572" y="315297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49E58F-6406-436A-8660-6C17B2F2ABA3}"/>
              </a:ext>
            </a:extLst>
          </p:cNvPr>
          <p:cNvSpPr txBox="1"/>
          <p:nvPr/>
        </p:nvSpPr>
        <p:spPr>
          <a:xfrm>
            <a:off x="127931" y="5808717"/>
            <a:ext cx="12002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i="1" dirty="0"/>
              <a:t>“To remain in equilibrium, the robot must lean far enough that its center of mass is above its point of contact with the incline”</a:t>
            </a:r>
            <a:r>
              <a:rPr lang="en-US" sz="1300" dirty="0"/>
              <a:t> as stated in Ronald Ping Man Chan, Karl A. </a:t>
            </a:r>
            <a:r>
              <a:rPr lang="en-US" sz="1300" dirty="0" err="1"/>
              <a:t>Stol</a:t>
            </a:r>
            <a:r>
              <a:rPr lang="en-US" sz="1300" dirty="0"/>
              <a:t>, C. Roger </a:t>
            </a:r>
            <a:r>
              <a:rPr lang="en-US" sz="1300" dirty="0" err="1"/>
              <a:t>Halkyard</a:t>
            </a:r>
            <a:r>
              <a:rPr lang="en-US" sz="1300" dirty="0"/>
              <a:t>, Review of modelling and control of two-wheeled robots, Annual Reviews in Control, Volume 37, Issue 1, 2013, Pages 89-103, ISSN 1367-5788</a:t>
            </a:r>
            <a:endParaRPr lang="it-IT" sz="13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5EE0F5-8ACD-4F2C-BF9A-54718B72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FA28FF3-B2DB-4884-BEBC-D3D26DD7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9336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System </a:t>
            </a:r>
            <a:r>
              <a:rPr lang="it-IT" dirty="0" err="1"/>
              <a:t>Without</a:t>
            </a:r>
            <a:r>
              <a:rPr lang="it-IT" dirty="0"/>
              <a:t> Pitch Reference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 </a:t>
            </a:r>
          </a:p>
          <a:p>
            <a:pPr algn="ctr"/>
            <a:r>
              <a:rPr lang="it-IT" dirty="0"/>
              <a:t>+</a:t>
            </a:r>
          </a:p>
          <a:p>
            <a:pPr algn="ctr"/>
            <a:r>
              <a:rPr lang="it-IT" dirty="0"/>
              <a:t>Distance Sensor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894117" y="3496680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5680" y="2546717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80" y="2546717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5000" r="-20833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it-IT" dirty="0"/>
                            <m:t>d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blipFill>
                <a:blip r:embed="rId4"/>
                <a:stretch>
                  <a:fillRect t="-19149" r="-57212" b="-170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894117" y="4306037"/>
            <a:ext cx="18611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5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/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blipFill>
                <a:blip r:embed="rId6"/>
                <a:stretch>
                  <a:fillRect l="-3165" t="-4444" r="-63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FE5560-9CE6-4823-8411-866841FEFFA9}"/>
              </a:ext>
            </a:extLst>
          </p:cNvPr>
          <p:cNvCxnSpPr>
            <a:cxnSpLocks/>
          </p:cNvCxnSpPr>
          <p:nvPr/>
        </p:nvCxnSpPr>
        <p:spPr>
          <a:xfrm flipV="1">
            <a:off x="211436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7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2E9A79-F7A1-41EB-B488-6AEDC2D8B3C4}"/>
              </a:ext>
            </a:extLst>
          </p:cNvPr>
          <p:cNvSpPr txBox="1"/>
          <p:nvPr/>
        </p:nvSpPr>
        <p:spPr>
          <a:xfrm>
            <a:off x="1029808" y="2355503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X</a:t>
            </a:r>
            <a:endParaRPr lang="it-IT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811AA43A-1925-468E-A55F-4784DF728E99}"/>
                  </a:ext>
                </a:extLst>
              </p:cNvPr>
              <p:cNvSpPr txBox="1"/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811AA43A-1925-468E-A55F-4784DF72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blipFill>
                <a:blip r:embed="rId9"/>
                <a:stretch>
                  <a:fillRect r="-1886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FD33AE-F03D-4830-AEC0-BB5F0295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62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BDBB6F4-D0F4-4DBC-8533-41DAA969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662872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4289FE-8494-4CCF-9753-9860F422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work?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F7D9B98-CBBB-44C6-B47F-712ACB7B35FF}"/>
              </a:ext>
            </a:extLst>
          </p:cNvPr>
          <p:cNvCxnSpPr/>
          <p:nvPr/>
        </p:nvCxnSpPr>
        <p:spPr>
          <a:xfrm>
            <a:off x="549040" y="5114138"/>
            <a:ext cx="66865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926D330A-5780-4763-8E18-727BCD59E408}"/>
              </a:ext>
            </a:extLst>
          </p:cNvPr>
          <p:cNvSpPr/>
          <p:nvPr/>
        </p:nvSpPr>
        <p:spPr>
          <a:xfrm>
            <a:off x="1944533" y="4287288"/>
            <a:ext cx="809624" cy="7715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0C8AE77-0C15-43CE-B760-8198C6A40C94}"/>
              </a:ext>
            </a:extLst>
          </p:cNvPr>
          <p:cNvCxnSpPr>
            <a:cxnSpLocks/>
          </p:cNvCxnSpPr>
          <p:nvPr/>
        </p:nvCxnSpPr>
        <p:spPr>
          <a:xfrm flipH="1" flipV="1">
            <a:off x="1692595" y="2633026"/>
            <a:ext cx="657226" cy="204173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331E4B0-CB88-4418-B006-C1554F5B7C0A}"/>
              </a:ext>
            </a:extLst>
          </p:cNvPr>
          <p:cNvCxnSpPr>
            <a:cxnSpLocks/>
          </p:cNvCxnSpPr>
          <p:nvPr/>
        </p:nvCxnSpPr>
        <p:spPr>
          <a:xfrm>
            <a:off x="2349820" y="2437613"/>
            <a:ext cx="0" cy="267652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o 12">
            <a:extLst>
              <a:ext uri="{FF2B5EF4-FFF2-40B4-BE49-F238E27FC236}">
                <a16:creationId xmlns:a16="http://schemas.microsoft.com/office/drawing/2014/main" id="{FB8DD7F4-15B5-4644-87D3-6EF780E6DA77}"/>
              </a:ext>
            </a:extLst>
          </p:cNvPr>
          <p:cNvSpPr/>
          <p:nvPr/>
        </p:nvSpPr>
        <p:spPr>
          <a:xfrm rot="14714498">
            <a:off x="2065189" y="3565097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9B57E8F3-C3CB-45EA-9B33-5992D63533EE}"/>
              </a:ext>
            </a:extLst>
          </p:cNvPr>
          <p:cNvSpPr/>
          <p:nvPr/>
        </p:nvSpPr>
        <p:spPr>
          <a:xfrm rot="14254111">
            <a:off x="2077770" y="3576261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3A1DB91-8FE1-4FBA-8694-187E4EFD2543}"/>
                  </a:ext>
                </a:extLst>
              </p:cNvPr>
              <p:cNvSpPr txBox="1"/>
              <p:nvPr/>
            </p:nvSpPr>
            <p:spPr>
              <a:xfrm rot="130613">
                <a:off x="2028171" y="3215932"/>
                <a:ext cx="314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3A1DB91-8FE1-4FBA-8694-187E4EFD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0613">
                <a:off x="2028171" y="3215932"/>
                <a:ext cx="314748" cy="369332"/>
              </a:xfrm>
              <a:prstGeom prst="rect">
                <a:avLst/>
              </a:prstGeom>
              <a:blipFill>
                <a:blip r:embed="rId2"/>
                <a:stretch>
                  <a:fillRect l="-5455" r="-12727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0FF429F7-D2C7-4D6B-B01B-EA8EB9AF306F}"/>
              </a:ext>
            </a:extLst>
          </p:cNvPr>
          <p:cNvCxnSpPr>
            <a:cxnSpLocks/>
          </p:cNvCxnSpPr>
          <p:nvPr/>
        </p:nvCxnSpPr>
        <p:spPr>
          <a:xfrm>
            <a:off x="1944533" y="3361538"/>
            <a:ext cx="0" cy="76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A9B3FE0-AC67-473B-9D5B-504F5B875919}"/>
              </a:ext>
            </a:extLst>
          </p:cNvPr>
          <p:cNvSpPr txBox="1"/>
          <p:nvPr/>
        </p:nvSpPr>
        <p:spPr>
          <a:xfrm>
            <a:off x="1605721" y="346922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AA27B39-B400-44FA-BB58-563F7E8082C3}"/>
                  </a:ext>
                </a:extLst>
              </p:cNvPr>
              <p:cNvSpPr txBox="1"/>
              <p:nvPr/>
            </p:nvSpPr>
            <p:spPr>
              <a:xfrm>
                <a:off x="1867277" y="1880580"/>
                <a:ext cx="964135" cy="38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AA27B39-B400-44FA-BB58-563F7E80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77" y="1880580"/>
                <a:ext cx="964135" cy="385555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C1B8D1B7-0BF4-4935-B88A-B80C99B5171A}"/>
              </a:ext>
            </a:extLst>
          </p:cNvPr>
          <p:cNvSpPr/>
          <p:nvPr/>
        </p:nvSpPr>
        <p:spPr>
          <a:xfrm>
            <a:off x="5082388" y="4289592"/>
            <a:ext cx="809624" cy="7715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8C71793-E036-4938-99DA-8C9001E32BF0}"/>
              </a:ext>
            </a:extLst>
          </p:cNvPr>
          <p:cNvCxnSpPr>
            <a:cxnSpLocks/>
          </p:cNvCxnSpPr>
          <p:nvPr/>
        </p:nvCxnSpPr>
        <p:spPr>
          <a:xfrm flipH="1" flipV="1">
            <a:off x="5486724" y="2613036"/>
            <a:ext cx="952" cy="205133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9D98E78-9882-4DE7-B263-37F6B968DD77}"/>
              </a:ext>
            </a:extLst>
          </p:cNvPr>
          <p:cNvCxnSpPr>
            <a:cxnSpLocks/>
          </p:cNvCxnSpPr>
          <p:nvPr/>
        </p:nvCxnSpPr>
        <p:spPr>
          <a:xfrm>
            <a:off x="5487675" y="2525719"/>
            <a:ext cx="0" cy="257802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87B7C26-06F6-4900-B3CA-8776EA97E2C5}"/>
                  </a:ext>
                </a:extLst>
              </p:cNvPr>
              <p:cNvSpPr txBox="1"/>
              <p:nvPr/>
            </p:nvSpPr>
            <p:spPr>
              <a:xfrm>
                <a:off x="5525983" y="3402836"/>
                <a:ext cx="9521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87B7C26-06F6-4900-B3CA-8776EA97E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83" y="3402836"/>
                <a:ext cx="95211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D3B57790-5F9D-4344-BE9E-A1FBF1165910}"/>
              </a:ext>
            </a:extLst>
          </p:cNvPr>
          <p:cNvCxnSpPr>
            <a:cxnSpLocks/>
          </p:cNvCxnSpPr>
          <p:nvPr/>
        </p:nvCxnSpPr>
        <p:spPr>
          <a:xfrm>
            <a:off x="5486724" y="3400598"/>
            <a:ext cx="0" cy="76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DB03F8F-3B50-4194-AE69-CD71FD62FCD9}"/>
              </a:ext>
            </a:extLst>
          </p:cNvPr>
          <p:cNvSpPr txBox="1"/>
          <p:nvPr/>
        </p:nvSpPr>
        <p:spPr>
          <a:xfrm>
            <a:off x="5192104" y="357539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00E0D15-444D-48B0-AD72-DA51BB73CCEF}"/>
                  </a:ext>
                </a:extLst>
              </p:cNvPr>
              <p:cNvSpPr txBox="1"/>
              <p:nvPr/>
            </p:nvSpPr>
            <p:spPr>
              <a:xfrm>
                <a:off x="5003378" y="1895318"/>
                <a:ext cx="964135" cy="38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00E0D15-444D-48B0-AD72-DA51BB73C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78" y="1895318"/>
                <a:ext cx="964135" cy="385555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929788-CCC6-4856-B0E8-0EDF299764B5}"/>
              </a:ext>
            </a:extLst>
          </p:cNvPr>
          <p:cNvSpPr txBox="1"/>
          <p:nvPr/>
        </p:nvSpPr>
        <p:spPr>
          <a:xfrm>
            <a:off x="7619720" y="2176567"/>
            <a:ext cx="4326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Variation</a:t>
            </a:r>
            <a:r>
              <a:rPr lang="it-IT" dirty="0"/>
              <a:t> on the pitch angle acts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on the pitch rate and the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controlled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Therefore</a:t>
            </a:r>
            <a:r>
              <a:rPr lang="it-IT" dirty="0"/>
              <a:t> </a:t>
            </a:r>
            <a:r>
              <a:rPr lang="it-IT" dirty="0" err="1"/>
              <a:t>controlling</a:t>
            </a:r>
            <a:r>
              <a:rPr lang="it-IT" dirty="0"/>
              <a:t> pitch rate and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, pitch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stabilized</a:t>
            </a:r>
            <a:r>
              <a:rPr lang="it-IT" dirty="0"/>
              <a:t>.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299A2E-59AB-44B5-86D7-C6EA993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63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E69DE378-D0D3-4D32-B946-5BBD3C9B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4201636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A577394-48A8-4F6A-B060-A89CA2C04655}"/>
              </a:ext>
            </a:extLst>
          </p:cNvPr>
          <p:cNvSpPr/>
          <p:nvPr/>
        </p:nvSpPr>
        <p:spPr>
          <a:xfrm>
            <a:off x="1620312" y="2216599"/>
            <a:ext cx="3209415" cy="1826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Controller: Input – Output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804065" y="2759552"/>
            <a:ext cx="1156000" cy="82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PID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2965137" y="3212326"/>
            <a:ext cx="470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4957266" y="2792286"/>
                <a:ext cx="498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/>
                            <m:t>τ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/>
                            <m:t>τ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66" y="2792286"/>
                <a:ext cx="498278" cy="276999"/>
              </a:xfrm>
              <a:prstGeom prst="rect">
                <a:avLst/>
              </a:prstGeom>
              <a:blipFill>
                <a:blip r:embed="rId2"/>
                <a:stretch>
                  <a:fillRect l="-6098" r="-3659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2672" y="3129748"/>
            <a:ext cx="12176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BAA1063-E7F7-469F-B092-27F1DDE7726C}"/>
                  </a:ext>
                </a:extLst>
              </p:cNvPr>
              <p:cNvSpPr txBox="1"/>
              <p:nvPr/>
            </p:nvSpPr>
            <p:spPr>
              <a:xfrm>
                <a:off x="6826928" y="2410756"/>
                <a:ext cx="5131287" cy="152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References</a:t>
                </a:r>
                <a:r>
                  <a:rPr lang="it-IT" dirty="0"/>
                  <a:t> and </a:t>
                </a:r>
                <a:r>
                  <a:rPr lang="it-IT" dirty="0" err="1"/>
                  <a:t>estimations</a:t>
                </a:r>
                <a:r>
                  <a:rPr lang="it-IT" dirty="0"/>
                  <a:t> </a:t>
                </a:r>
                <a:r>
                  <a:rPr lang="it-IT" dirty="0" err="1"/>
                  <a:t>required</a:t>
                </a:r>
                <a:r>
                  <a:rPr lang="it-IT" dirty="0"/>
                  <a:t> in 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forward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yaw</a:t>
                </a:r>
                <a:r>
                  <a:rPr lang="it-IT" dirty="0"/>
                  <a:t> rate,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set to 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</m:oMath>
                </a14:m>
                <a:r>
                  <a:rPr lang="it-IT" dirty="0"/>
                  <a:t>: pitch rate,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set to 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yaw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BAA1063-E7F7-469F-B092-27F1DDE7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928" y="2410756"/>
                <a:ext cx="5131287" cy="1526315"/>
              </a:xfrm>
              <a:prstGeom prst="rect">
                <a:avLst/>
              </a:prstGeom>
              <a:blipFill>
                <a:blip r:embed="rId3"/>
                <a:stretch>
                  <a:fillRect l="-1069" t="-1992" b="-51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2B1315C-145B-4F10-914D-416B69F607BC}"/>
                  </a:ext>
                </a:extLst>
              </p:cNvPr>
              <p:cNvSpPr txBox="1"/>
              <p:nvPr/>
            </p:nvSpPr>
            <p:spPr>
              <a:xfrm>
                <a:off x="154101" y="2700214"/>
                <a:ext cx="1361335" cy="323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2B1315C-145B-4F10-914D-416B69F6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01" y="2700214"/>
                <a:ext cx="1361335" cy="323358"/>
              </a:xfrm>
              <a:prstGeom prst="rect">
                <a:avLst/>
              </a:prstGeom>
              <a:blipFill>
                <a:blip r:embed="rId4"/>
                <a:stretch>
                  <a:fillRect l="-2232" t="-11321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7910988-83E6-4BA2-93DC-9A18684DF493}"/>
              </a:ext>
            </a:extLst>
          </p:cNvPr>
          <p:cNvCxnSpPr>
            <a:cxnSpLocks/>
          </p:cNvCxnSpPr>
          <p:nvPr/>
        </p:nvCxnSpPr>
        <p:spPr>
          <a:xfrm flipV="1">
            <a:off x="2382065" y="3583325"/>
            <a:ext cx="0" cy="110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F2FF48A-163F-4ABE-A767-D1A86C502FF1}"/>
                  </a:ext>
                </a:extLst>
              </p:cNvPr>
              <p:cNvSpPr txBox="1"/>
              <p:nvPr/>
            </p:nvSpPr>
            <p:spPr>
              <a:xfrm>
                <a:off x="1870745" y="4011989"/>
                <a:ext cx="601731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F2FF48A-163F-4ABE-A767-D1A86C50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5" y="4011989"/>
                <a:ext cx="601731" cy="378630"/>
              </a:xfrm>
              <a:prstGeom prst="rect">
                <a:avLst/>
              </a:prstGeom>
              <a:blipFill>
                <a:blip r:embed="rId5"/>
                <a:stretch>
                  <a:fillRect t="-1613"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B10E4F15-257B-4649-869F-CAB783780D0E}"/>
                  </a:ext>
                </a:extLst>
              </p:cNvPr>
              <p:cNvSpPr txBox="1"/>
              <p:nvPr/>
            </p:nvSpPr>
            <p:spPr>
              <a:xfrm>
                <a:off x="1392571" y="4351867"/>
                <a:ext cx="107990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B10E4F15-257B-4649-869F-CAB783780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71" y="4351867"/>
                <a:ext cx="1079905" cy="459678"/>
              </a:xfrm>
              <a:prstGeom prst="rect">
                <a:avLst/>
              </a:prstGeom>
              <a:blipFill>
                <a:blip r:embed="rId6"/>
                <a:stretch>
                  <a:fillRect r="-22472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29B26235-360B-44CB-B3D0-D3B26F150930}"/>
              </a:ext>
            </a:extLst>
          </p:cNvPr>
          <p:cNvSpPr/>
          <p:nvPr/>
        </p:nvSpPr>
        <p:spPr>
          <a:xfrm>
            <a:off x="3435657" y="2755270"/>
            <a:ext cx="1156000" cy="82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96C186-31AB-4EAE-8A41-A819FF6811CE}"/>
              </a:ext>
            </a:extLst>
          </p:cNvPr>
          <p:cNvCxnSpPr>
            <a:cxnSpLocks/>
          </p:cNvCxnSpPr>
          <p:nvPr/>
        </p:nvCxnSpPr>
        <p:spPr>
          <a:xfrm>
            <a:off x="4835069" y="3150575"/>
            <a:ext cx="1291411" cy="11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7AD68FB-8B38-4845-825E-D4936FF7783C}"/>
                  </a:ext>
                </a:extLst>
              </p:cNvPr>
              <p:cNvSpPr txBox="1"/>
              <p:nvPr/>
            </p:nvSpPr>
            <p:spPr>
              <a:xfrm>
                <a:off x="4040649" y="4015318"/>
                <a:ext cx="825172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7AD68FB-8B38-4845-825E-D4936FF7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49" y="4015318"/>
                <a:ext cx="825172" cy="384336"/>
              </a:xfrm>
              <a:prstGeom prst="rect">
                <a:avLst/>
              </a:prstGeom>
              <a:blipFill>
                <a:blip r:embed="rId7"/>
                <a:stretch>
                  <a:fillRect t="-1587" r="-40741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430D4F-F7BE-41EA-B9F4-5A20870C3A36}"/>
                  </a:ext>
                </a:extLst>
              </p:cNvPr>
              <p:cNvSpPr txBox="1"/>
              <p:nvPr/>
            </p:nvSpPr>
            <p:spPr>
              <a:xfrm>
                <a:off x="4040649" y="4349836"/>
                <a:ext cx="789077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430D4F-F7BE-41EA-B9F4-5A20870C3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49" y="4349836"/>
                <a:ext cx="789077" cy="459678"/>
              </a:xfrm>
              <a:prstGeom prst="rect">
                <a:avLst/>
              </a:prstGeom>
              <a:blipFill>
                <a:blip r:embed="rId8"/>
                <a:stretch>
                  <a:fillRect r="-55814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F6BDA95-124E-451B-A512-F10B41065978}"/>
              </a:ext>
            </a:extLst>
          </p:cNvPr>
          <p:cNvCxnSpPr>
            <a:cxnSpLocks/>
          </p:cNvCxnSpPr>
          <p:nvPr/>
        </p:nvCxnSpPr>
        <p:spPr>
          <a:xfrm flipV="1">
            <a:off x="4013657" y="3579042"/>
            <a:ext cx="0" cy="110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393E4F-419E-417E-9AA5-5253A57B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64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8446ED7-3F9D-4FEF-A158-6393864A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461516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894117" y="3496680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73595" y="2506487"/>
                <a:ext cx="142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95" y="2506487"/>
                <a:ext cx="142667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894117" y="4306037"/>
            <a:ext cx="18611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/>
              <p:nvPr/>
            </p:nvSpPr>
            <p:spPr>
              <a:xfrm>
                <a:off x="477110" y="2540170"/>
                <a:ext cx="610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0" y="2540170"/>
                <a:ext cx="610039" cy="276999"/>
              </a:xfrm>
              <a:prstGeom prst="rect">
                <a:avLst/>
              </a:prstGeom>
              <a:blipFill>
                <a:blip r:embed="rId7"/>
                <a:stretch>
                  <a:fillRect l="-5000" r="-2000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FE5560-9CE6-4823-8411-866841FEFFA9}"/>
              </a:ext>
            </a:extLst>
          </p:cNvPr>
          <p:cNvCxnSpPr>
            <a:cxnSpLocks/>
          </p:cNvCxnSpPr>
          <p:nvPr/>
        </p:nvCxnSpPr>
        <p:spPr>
          <a:xfrm flipV="1">
            <a:off x="211436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AA121DE-4A4C-4FE7-B6AB-EB37F397FEDC}"/>
                  </a:ext>
                </a:extLst>
              </p:cNvPr>
              <p:cNvSpPr txBox="1"/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AA121DE-4A4C-4FE7-B6AB-EB37F397F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blipFill>
                <a:blip r:embed="rId8"/>
                <a:stretch>
                  <a:fillRect r="-1886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9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348A60-2019-45F8-9DBB-05004F6E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65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D0AA9B4-8827-4B81-917D-02704CAA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625079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1/6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06723" y="1737360"/>
            <a:ext cx="8971962" cy="449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0°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blipFill>
                <a:blip r:embed="rId6"/>
                <a:stretch>
                  <a:fillRect l="-1542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gistrazione schermo 3">
            <a:hlinkClick r:id="" action="ppaction://media"/>
            <a:extLst>
              <a:ext uri="{FF2B5EF4-FFF2-40B4-BE49-F238E27FC236}">
                <a16:creationId xmlns:a16="http://schemas.microsoft.com/office/drawing/2014/main" id="{B444F2F9-31E2-4F2C-834E-965D071E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2371" y="4019162"/>
            <a:ext cx="4549629" cy="20513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BEA49A-AA53-46CD-8D9A-ADC00426D372}"/>
              </a:ext>
            </a:extLst>
          </p:cNvPr>
          <p:cNvSpPr txBox="1"/>
          <p:nvPr/>
        </p:nvSpPr>
        <p:spPr>
          <a:xfrm>
            <a:off x="11226508" y="5826394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B345D5-31C0-46DE-BBCB-E7A7CFA2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66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54916399-1031-4A8D-BAFD-D211CF37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5462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2/6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9" y="1800000"/>
            <a:ext cx="8971960" cy="449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(0,90)°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blipFill>
                <a:blip r:embed="rId6"/>
                <a:stretch>
                  <a:fillRect l="-1542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BD9422B0-85B2-46D4-8715-960ACF56E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3261" y="3923855"/>
            <a:ext cx="4416783" cy="19914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03939C-CD1B-49BC-95B0-50AA6484A727}"/>
              </a:ext>
            </a:extLst>
          </p:cNvPr>
          <p:cNvSpPr txBox="1"/>
          <p:nvPr/>
        </p:nvSpPr>
        <p:spPr>
          <a:xfrm>
            <a:off x="11109062" y="5653691"/>
            <a:ext cx="774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96F187-AF5D-4D84-8672-F24CDCDA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497F31-17A2-4F47-843E-A0C63FB8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02472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3/6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9" y="1800000"/>
            <a:ext cx="8971960" cy="449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(0,−90)°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blipFill>
                <a:blip r:embed="rId6"/>
                <a:stretch>
                  <a:fillRect l="-1542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E78BCC2E-9029-4887-B101-4E22ECCFC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7595" y="3954045"/>
            <a:ext cx="4511302" cy="20340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1C484E-FE6C-4458-8E2A-27698F793425}"/>
              </a:ext>
            </a:extLst>
          </p:cNvPr>
          <p:cNvSpPr txBox="1"/>
          <p:nvPr/>
        </p:nvSpPr>
        <p:spPr>
          <a:xfrm>
            <a:off x="11334326" y="575163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072D76-1ABB-408D-98FC-06A5C26A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68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CD79101-7009-4922-B817-FE656EB9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39608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4/6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8" y="1800000"/>
            <a:ext cx="8971958" cy="449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(0,−90)°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i="1" dirty="0" smtClean="0"/>
                      <m:t>(0) = </m:t>
                    </m:r>
                    <m:r>
                      <m:rPr>
                        <m:nor/>
                      </m:rPr>
                      <a:rPr lang="it-IT" sz="1600" b="0" i="1" dirty="0" smtClean="0"/>
                      <m:t>−20</m:t>
                    </m:r>
                    <m:r>
                      <m:rPr>
                        <m:nor/>
                      </m:rPr>
                      <a:rPr lang="it-IT" sz="1600" i="1" dirty="0" smtClean="0"/>
                      <m:t>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569660"/>
              </a:xfrm>
              <a:prstGeom prst="rect">
                <a:avLst/>
              </a:prstGeom>
              <a:blipFill>
                <a:blip r:embed="rId6"/>
                <a:stretch>
                  <a:fillRect l="-1542" t="-1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A84BCB94-F921-44B7-9D4A-B496614B1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8124" y="3899241"/>
            <a:ext cx="4440910" cy="20023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1C484E-FE6C-4458-8E2A-27698F793425}"/>
              </a:ext>
            </a:extLst>
          </p:cNvPr>
          <p:cNvSpPr txBox="1"/>
          <p:nvPr/>
        </p:nvSpPr>
        <p:spPr>
          <a:xfrm>
            <a:off x="11287666" y="563995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2A54BA-576A-410A-B2FA-DE355D66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69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D79453D-6634-4510-8AD6-0983CF3D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21468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B75BCE-7995-4CAF-B549-1A2CC0E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2326422-F7FA-49AA-BCD6-808B460488E7}"/>
                  </a:ext>
                </a:extLst>
              </p:cNvPr>
              <p:cNvSpPr txBox="1"/>
              <p:nvPr/>
            </p:nvSpPr>
            <p:spPr>
              <a:xfrm>
                <a:off x="1207363" y="2528371"/>
                <a:ext cx="4338752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2326422-F7FA-49AA-BCD6-808B46048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63" y="2528371"/>
                <a:ext cx="4338752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2F84DE-AC6B-4B48-B8CB-F017BA8393F8}"/>
                  </a:ext>
                </a:extLst>
              </p:cNvPr>
              <p:cNvSpPr txBox="1"/>
              <p:nvPr/>
            </p:nvSpPr>
            <p:spPr>
              <a:xfrm>
                <a:off x="7333488" y="2637625"/>
                <a:ext cx="2666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/>
                      <m:t>x</m:t>
                    </m:r>
                    <m:r>
                      <m:rPr>
                        <m:nor/>
                      </m:rPr>
                      <a:rPr lang="it-IT" dirty="0"/>
                      <m:t>, </m:t>
                    </m:r>
                    <m:r>
                      <m:rPr>
                        <m:nor/>
                      </m:rPr>
                      <a:rPr lang="it-IT" i="1" dirty="0"/>
                      <m:t>y</m:t>
                    </m:r>
                    <m:r>
                      <m:rPr>
                        <m:nor/>
                      </m:rPr>
                      <a:rPr lang="it-IT" dirty="0"/>
                      <m:t>,</m:t>
                    </m:r>
                    <m:r>
                      <m:rPr>
                        <m:nor/>
                      </m:rPr>
                      <a:rPr lang="az-Cyrl-AZ" dirty="0"/>
                      <m:t> </m:t>
                    </m:r>
                    <m:r>
                      <m:rPr>
                        <m:nor/>
                      </m:rPr>
                      <a:rPr lang="az-Cyrl-AZ" i="1" dirty="0"/>
                      <m:t>Ѳ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az-Cyrl-AZ" dirty="0"/>
                      <m:t>ф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r</m:t>
                    </m:r>
                    <m:r>
                      <m:rPr>
                        <m:nor/>
                      </m:rPr>
                      <a:rPr lang="it-IT" i="1" baseline="-25000" dirty="0"/>
                      <m:t> ,</m:t>
                    </m:r>
                    <m:r>
                      <m:rPr>
                        <m:nor/>
                      </m:rPr>
                      <a:rPr lang="el-GR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2F84DE-AC6B-4B48-B8CB-F017BA83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88" y="2637625"/>
                <a:ext cx="2666692" cy="369332"/>
              </a:xfrm>
              <a:prstGeom prst="rect">
                <a:avLst/>
              </a:prstGeom>
              <a:blipFill>
                <a:blip r:embed="rId3"/>
                <a:stretch>
                  <a:fillRect l="-1831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5CBD3F-59BD-488A-A588-13C8C58C4427}"/>
              </a:ext>
            </a:extLst>
          </p:cNvPr>
          <p:cNvSpPr txBox="1"/>
          <p:nvPr/>
        </p:nvSpPr>
        <p:spPr>
          <a:xfrm>
            <a:off x="1207363" y="1948199"/>
            <a:ext cx="323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Constrained</a:t>
            </a:r>
            <a:r>
              <a:rPr lang="it-IT" dirty="0"/>
              <a:t> dynamics </a:t>
            </a:r>
            <a:r>
              <a:rPr lang="it-IT" dirty="0" err="1"/>
              <a:t>equations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FDCDD68-9F53-43AF-9804-7694F481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E552ACF-8A36-47F8-BE9B-B806F925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222442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5/6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8" y="1800000"/>
            <a:ext cx="8971958" cy="449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40854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360)°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ramp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(0,−15)°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408544" cy="1077218"/>
              </a:xfrm>
              <a:prstGeom prst="rect">
                <a:avLst/>
              </a:prstGeom>
              <a:blipFill>
                <a:blip r:embed="rId6"/>
                <a:stretch>
                  <a:fillRect l="-1519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gistrazione schermo 3">
            <a:hlinkClick r:id="" action="ppaction://media"/>
            <a:extLst>
              <a:ext uri="{FF2B5EF4-FFF2-40B4-BE49-F238E27FC236}">
                <a16:creationId xmlns:a16="http://schemas.microsoft.com/office/drawing/2014/main" id="{45AEC1B2-91FE-47B9-9EB7-8D91A7699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6871" y="3972519"/>
            <a:ext cx="4514642" cy="20355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B94DDD-6D1A-4AE0-B83B-9EF2EC4A8E63}"/>
              </a:ext>
            </a:extLst>
          </p:cNvPr>
          <p:cNvSpPr txBox="1"/>
          <p:nvPr/>
        </p:nvSpPr>
        <p:spPr>
          <a:xfrm>
            <a:off x="11306942" y="574647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376352-CC6C-4102-AECE-BD4C2000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70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7FD39272-2E9F-4833-80B3-C3511071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4056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6/6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7" y="1800000"/>
            <a:ext cx="8971956" cy="4499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655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0°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i="1" dirty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ramp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(0,−20, 20)°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655214" cy="1077218"/>
              </a:xfrm>
              <a:prstGeom prst="rect">
                <a:avLst/>
              </a:prstGeom>
              <a:blipFill>
                <a:blip r:embed="rId6"/>
                <a:stretch>
                  <a:fillRect l="-1379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2149E156-18D7-4E10-9B1B-B4F3576F8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6870" y="3967589"/>
            <a:ext cx="4510479" cy="203369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63CE9A-FC68-4019-8B97-6C54C7B24536}"/>
              </a:ext>
            </a:extLst>
          </p:cNvPr>
          <p:cNvSpPr txBox="1"/>
          <p:nvPr/>
        </p:nvSpPr>
        <p:spPr>
          <a:xfrm>
            <a:off x="11155680" y="573967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140AE6-0ED5-4A63-B0B6-A64B254A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71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71AF82C6-2FE5-4FB0-B78D-2825DE8F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1527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EGO – </a:t>
            </a:r>
            <a:r>
              <a:rPr lang="it-IT" dirty="0" err="1"/>
              <a:t>Waling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Modelling</a:t>
            </a:r>
            <a:r>
              <a:rPr lang="it-IT" dirty="0"/>
              <a:t> and control of an inverse </a:t>
            </a:r>
            <a:r>
              <a:rPr lang="it-IT" dirty="0" err="1"/>
              <a:t>pendulum</a:t>
            </a:r>
            <a:r>
              <a:rPr lang="it-IT" dirty="0"/>
              <a:t> over a </a:t>
            </a:r>
            <a:r>
              <a:rPr lang="it-IT" dirty="0" err="1"/>
              <a:t>unicycle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CA9648-33B6-4258-9F1F-534924D3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72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C028288-675F-4A9E-B59B-BDFD579D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62739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6A7712-2191-4C13-B8C9-5BC2797E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Dynamics </a:t>
            </a:r>
            <a:r>
              <a:rPr lang="it-IT" dirty="0" err="1"/>
              <a:t>Equations</a:t>
            </a:r>
            <a:r>
              <a:rPr lang="it-IT" dirty="0"/>
              <a:t> </a:t>
            </a:r>
            <a:r>
              <a:rPr lang="it-IT" dirty="0" err="1"/>
              <a:t>Matrices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A012D6-D30A-434F-838B-0706682D60DF}"/>
                  </a:ext>
                </a:extLst>
              </p:cNvPr>
              <p:cNvSpPr txBox="1"/>
              <p:nvPr/>
            </p:nvSpPr>
            <p:spPr>
              <a:xfrm>
                <a:off x="730987" y="2153201"/>
                <a:ext cx="7525246" cy="3219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A012D6-D30A-434F-838B-0706682D6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87" y="2153201"/>
                <a:ext cx="7525246" cy="321948"/>
              </a:xfrm>
              <a:prstGeom prst="rect">
                <a:avLst/>
              </a:prstGeom>
              <a:blipFill>
                <a:blip r:embed="rId2"/>
                <a:stretch>
                  <a:fillRect l="-1783" t="-11321" b="-301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E26E35-FC43-4530-9618-FB7E8A2B4F07}"/>
                  </a:ext>
                </a:extLst>
              </p:cNvPr>
              <p:cNvSpPr txBox="1"/>
              <p:nvPr/>
            </p:nvSpPr>
            <p:spPr>
              <a:xfrm>
                <a:off x="8386497" y="2001966"/>
                <a:ext cx="1206933" cy="629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E26E35-FC43-4530-9618-FB7E8A2B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97" y="2001966"/>
                <a:ext cx="1206933" cy="629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5DEE783-24A1-4EE2-92CE-8F2E26A1A316}"/>
                  </a:ext>
                </a:extLst>
              </p:cNvPr>
              <p:cNvSpPr txBox="1"/>
              <p:nvPr/>
            </p:nvSpPr>
            <p:spPr>
              <a:xfrm>
                <a:off x="9587110" y="2000556"/>
                <a:ext cx="1151277" cy="632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5DEE783-24A1-4EE2-92CE-8F2E26A1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110" y="2000556"/>
                <a:ext cx="1151277" cy="632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EB2E1FE-9328-423D-A9C2-34A051012886}"/>
                  </a:ext>
                </a:extLst>
              </p:cNvPr>
              <p:cNvSpPr txBox="1"/>
              <p:nvPr/>
            </p:nvSpPr>
            <p:spPr>
              <a:xfrm>
                <a:off x="10741120" y="2000556"/>
                <a:ext cx="1097928" cy="63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EB2E1FE-9328-423D-A9C2-34A051012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1120" y="2000556"/>
                <a:ext cx="1097928" cy="631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20BD7F-B109-41E5-A1B5-446ACC6FF8AD}"/>
                  </a:ext>
                </a:extLst>
              </p:cNvPr>
              <p:cNvSpPr txBox="1"/>
              <p:nvPr/>
            </p:nvSpPr>
            <p:spPr>
              <a:xfrm>
                <a:off x="748743" y="2888314"/>
                <a:ext cx="4561826" cy="509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20BD7F-B109-41E5-A1B5-446ACC6FF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43" y="2888314"/>
                <a:ext cx="4561826" cy="5093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FA16318-71FF-4585-823C-BBD24AA60AE1}"/>
                  </a:ext>
                </a:extLst>
              </p:cNvPr>
              <p:cNvSpPr txBox="1"/>
              <p:nvPr/>
            </p:nvSpPr>
            <p:spPr>
              <a:xfrm>
                <a:off x="748743" y="3874840"/>
                <a:ext cx="6587060" cy="3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it-IT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it-IT" dirty="0"/>
                  <a:t>    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th</a:t>
                </a:r>
                <a:r>
                  <a:rPr lang="it-IT" dirty="0"/>
                  <a:t> </a:t>
                </a:r>
                <a:r>
                  <a:rPr lang="it-IT" dirty="0" err="1"/>
                  <a:t>column</a:t>
                </a:r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FA16318-71FF-4585-823C-BBD24AA60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43" y="3874840"/>
                <a:ext cx="6587060" cy="320472"/>
              </a:xfrm>
              <a:prstGeom prst="rect">
                <a:avLst/>
              </a:prstGeom>
              <a:blipFill>
                <a:blip r:embed="rId7"/>
                <a:stretch>
                  <a:fillRect l="-2037" t="-17308" r="-1296" b="-384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2FCE0C7-D38F-41B4-BC4D-FC928975B667}"/>
                  </a:ext>
                </a:extLst>
              </p:cNvPr>
              <p:cNvSpPr txBox="1"/>
              <p:nvPr/>
            </p:nvSpPr>
            <p:spPr>
              <a:xfrm>
                <a:off x="5567555" y="4223704"/>
                <a:ext cx="1217193" cy="1901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τ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τ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2FCE0C7-D38F-41B4-BC4D-FC928975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55" y="4223704"/>
                <a:ext cx="1217193" cy="1901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ED7054-30A8-48B2-B98B-9FE212B4A5E8}"/>
                  </a:ext>
                </a:extLst>
              </p:cNvPr>
              <p:cNvSpPr txBox="1"/>
              <p:nvPr/>
            </p:nvSpPr>
            <p:spPr>
              <a:xfrm>
                <a:off x="748743" y="4779874"/>
                <a:ext cx="3312510" cy="462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ED7054-30A8-48B2-B98B-9FE212B4A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43" y="4779874"/>
                <a:ext cx="3312510" cy="462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4E68A3D6-2FC9-41CB-AEEC-FD118E0523BB}"/>
              </a:ext>
            </a:extLst>
          </p:cNvPr>
          <p:cNvSpPr/>
          <p:nvPr/>
        </p:nvSpPr>
        <p:spPr>
          <a:xfrm>
            <a:off x="4261081" y="4915498"/>
            <a:ext cx="1217193" cy="26769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83D0BDDD-B131-4397-80F3-BCC87E25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8</a:t>
            </a:fld>
            <a:endParaRPr lang="it-IT"/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555E5D54-A6A3-430D-A541-0B11BC40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173263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5D89F-05E4-44A5-ABE2-ABBBDF3D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FBCAD6-5B08-4D39-AA6B-52E096487D71}"/>
                  </a:ext>
                </a:extLst>
              </p:cNvPr>
              <p:cNvSpPr txBox="1"/>
              <p:nvPr/>
            </p:nvSpPr>
            <p:spPr>
              <a:xfrm>
                <a:off x="1296142" y="2317072"/>
                <a:ext cx="679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FBCAD6-5B08-4D39-AA6B-52E096487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42" y="2317072"/>
                <a:ext cx="679930" cy="276999"/>
              </a:xfrm>
              <a:prstGeom prst="rect">
                <a:avLst/>
              </a:prstGeom>
              <a:blipFill>
                <a:blip r:embed="rId2"/>
                <a:stretch>
                  <a:fillRect l="-4505" r="-8108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23DFEB-A694-47FC-A1DC-28A21EB2C92C}"/>
              </a:ext>
            </a:extLst>
          </p:cNvPr>
          <p:cNvSpPr txBox="1"/>
          <p:nvPr/>
        </p:nvSpPr>
        <p:spPr>
          <a:xfrm>
            <a:off x="2317075" y="22709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78E1C63-97BE-43BC-A46A-5E92029AB49D}"/>
                  </a:ext>
                </a:extLst>
              </p:cNvPr>
              <p:cNvSpPr txBox="1"/>
              <p:nvPr/>
            </p:nvSpPr>
            <p:spPr>
              <a:xfrm>
                <a:off x="2903338" y="2317072"/>
                <a:ext cx="2449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78E1C63-97BE-43BC-A46A-5E92029A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38" y="2317072"/>
                <a:ext cx="2449197" cy="276999"/>
              </a:xfrm>
              <a:prstGeom prst="rect">
                <a:avLst/>
              </a:prstGeom>
              <a:blipFill>
                <a:blip r:embed="rId3"/>
                <a:stretch>
                  <a:fillRect l="-995" t="-2174" r="-199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2D617C8-8B33-45EE-9259-235F4C3C175F}"/>
                  </a:ext>
                </a:extLst>
              </p:cNvPr>
              <p:cNvSpPr txBox="1"/>
              <p:nvPr/>
            </p:nvSpPr>
            <p:spPr>
              <a:xfrm>
                <a:off x="1393800" y="3462582"/>
                <a:ext cx="769954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2D617C8-8B33-45EE-9259-235F4C3C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00" y="3462582"/>
                <a:ext cx="769954" cy="300788"/>
              </a:xfrm>
              <a:prstGeom prst="rect">
                <a:avLst/>
              </a:prstGeom>
              <a:blipFill>
                <a:blip r:embed="rId4"/>
                <a:stretch>
                  <a:fillRect l="-3968" r="-7143" b="-163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5A9552-5CD9-410C-8AB6-90A5EA1D50B2}"/>
              </a:ext>
            </a:extLst>
          </p:cNvPr>
          <p:cNvSpPr txBox="1"/>
          <p:nvPr/>
        </p:nvSpPr>
        <p:spPr>
          <a:xfrm>
            <a:off x="2379221" y="341641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ABA06FE-B3F2-4BB5-B82B-9B83CC6F3D73}"/>
                  </a:ext>
                </a:extLst>
              </p:cNvPr>
              <p:cNvSpPr txBox="1"/>
              <p:nvPr/>
            </p:nvSpPr>
            <p:spPr>
              <a:xfrm>
                <a:off x="2838247" y="3155221"/>
                <a:ext cx="737509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</m:d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ф</m:t>
                                        </m:r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ABA06FE-B3F2-4BB5-B82B-9B83CC6F3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47" y="3155221"/>
                <a:ext cx="7375096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C83B3DC-B3A1-4E9C-BE85-A463ACDD793A}"/>
                  </a:ext>
                </a:extLst>
              </p:cNvPr>
              <p:cNvSpPr txBox="1"/>
              <p:nvPr/>
            </p:nvSpPr>
            <p:spPr>
              <a:xfrm>
                <a:off x="1411546" y="4730615"/>
                <a:ext cx="748410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C83B3DC-B3A1-4E9C-BE85-A463ACDD7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46" y="4730615"/>
                <a:ext cx="748410" cy="303096"/>
              </a:xfrm>
              <a:prstGeom prst="rect">
                <a:avLst/>
              </a:prstGeom>
              <a:blipFill>
                <a:blip r:embed="rId6"/>
                <a:stretch>
                  <a:fillRect l="-4098" r="-7377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0B0588-24F9-4EB1-84CC-3406157FA38C}"/>
              </a:ext>
            </a:extLst>
          </p:cNvPr>
          <p:cNvSpPr txBox="1"/>
          <p:nvPr/>
        </p:nvSpPr>
        <p:spPr>
          <a:xfrm>
            <a:off x="2379211" y="468444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3CB4F9-2D99-49A7-BCB0-3FD237A7ED6F}"/>
                  </a:ext>
                </a:extLst>
              </p:cNvPr>
              <p:cNvSpPr txBox="1"/>
              <p:nvPr/>
            </p:nvSpPr>
            <p:spPr>
              <a:xfrm>
                <a:off x="2855993" y="4423254"/>
                <a:ext cx="711989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</m:d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ф</m:t>
                                        </m:r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3CB4F9-2D99-49A7-BCB0-3FD237A7E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93" y="4423254"/>
                <a:ext cx="7119898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A691A8-64F3-42CC-A693-75AF382A88B4}"/>
              </a:ext>
            </a:extLst>
          </p:cNvPr>
          <p:cNvSpPr txBox="1"/>
          <p:nvPr/>
        </p:nvSpPr>
        <p:spPr>
          <a:xfrm>
            <a:off x="956576" y="1992961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lateral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D720E3-7420-40A9-814C-D37395B63EED}"/>
              </a:ext>
            </a:extLst>
          </p:cNvPr>
          <p:cNvSpPr txBox="1"/>
          <p:nvPr/>
        </p:nvSpPr>
        <p:spPr>
          <a:xfrm>
            <a:off x="956580" y="2885861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22AF9E-D669-44E4-895D-F2516CC60F22}"/>
              </a:ext>
            </a:extLst>
          </p:cNvPr>
          <p:cNvSpPr txBox="1"/>
          <p:nvPr/>
        </p:nvSpPr>
        <p:spPr>
          <a:xfrm>
            <a:off x="956580" y="4172340"/>
            <a:ext cx="25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Left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15A232-12D8-49D5-96BE-3E862AE1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9</a:t>
            </a:fld>
            <a:endParaRPr lang="it-IT"/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FCFB530B-077B-4B8F-A284-EF6FA4FE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Robotics Project - Menolotto &amp; Maugeri</a:t>
            </a:r>
          </a:p>
        </p:txBody>
      </p:sp>
    </p:spTree>
    <p:extLst>
      <p:ext uri="{BB962C8B-B14F-4D97-AF65-F5344CB8AC3E}">
        <p14:creationId xmlns:p14="http://schemas.microsoft.com/office/powerpoint/2010/main" val="37770266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6676</TotalTime>
  <Words>3305</Words>
  <Application>Microsoft Office PowerPoint</Application>
  <PresentationFormat>Widescreen</PresentationFormat>
  <Paragraphs>717</Paragraphs>
  <Slides>72</Slides>
  <Notes>0</Notes>
  <HiddenSlides>0</HiddenSlides>
  <MMClips>16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Retrospettivo</vt:lpstr>
      <vt:lpstr>EGO – Waling on Slopes</vt:lpstr>
      <vt:lpstr>Goal</vt:lpstr>
      <vt:lpstr>Simulink System</vt:lpstr>
      <vt:lpstr>Referece Systems and Physical Parameters</vt:lpstr>
      <vt:lpstr>Denavit - Hartenberg</vt:lpstr>
      <vt:lpstr>Denavit - Hartenberg</vt:lpstr>
      <vt:lpstr>Dynamics</vt:lpstr>
      <vt:lpstr>Dynamics Equations Matrices</vt:lpstr>
      <vt:lpstr>Constraints</vt:lpstr>
      <vt:lpstr>Pfaffian Matrix</vt:lpstr>
      <vt:lpstr>Quasi-Velocities Solutions</vt:lpstr>
      <vt:lpstr>Final System</vt:lpstr>
      <vt:lpstr>Non-Actuated Model</vt:lpstr>
      <vt:lpstr>Non-Actuated Model</vt:lpstr>
      <vt:lpstr>Non-Actuated Model</vt:lpstr>
      <vt:lpstr>Non-Actuated Model</vt:lpstr>
      <vt:lpstr>Equilibria</vt:lpstr>
      <vt:lpstr>Model: Input-Output </vt:lpstr>
      <vt:lpstr>Sensors Modelling</vt:lpstr>
      <vt:lpstr>Simulink System</vt:lpstr>
      <vt:lpstr>IMU Implementation</vt:lpstr>
      <vt:lpstr>IMU: Input-Output </vt:lpstr>
      <vt:lpstr>Mahony Filter Design</vt:lpstr>
      <vt:lpstr>Simulink System</vt:lpstr>
      <vt:lpstr>Mahony Filter</vt:lpstr>
      <vt:lpstr>Mahony Filter</vt:lpstr>
      <vt:lpstr>Adding a Distance Sensor </vt:lpstr>
      <vt:lpstr>Mahony Algorithm</vt:lpstr>
      <vt:lpstr>Mahony Algorithm - Angles Results</vt:lpstr>
      <vt:lpstr>Mahony Algorithm - Angles Results</vt:lpstr>
      <vt:lpstr>Mahony Algorithm - Angles Errors</vt:lpstr>
      <vt:lpstr>Mahony Algorithm - Angles Errors</vt:lpstr>
      <vt:lpstr>Angles Rates</vt:lpstr>
      <vt:lpstr>Mahony Estimator: Input-Output</vt:lpstr>
      <vt:lpstr>Kalman Filter Design</vt:lpstr>
      <vt:lpstr>Simulink System</vt:lpstr>
      <vt:lpstr>Kalman System</vt:lpstr>
      <vt:lpstr>Kalman Prediction and Correction</vt:lpstr>
      <vt:lpstr>Tests Kalman Estimator</vt:lpstr>
      <vt:lpstr>Kalman - Yaw Rate &amp; Pitch Rate Results</vt:lpstr>
      <vt:lpstr>Kalman - Yaw Rate &amp; Pitch Rate Errors</vt:lpstr>
      <vt:lpstr>Kalman - Angles Results</vt:lpstr>
      <vt:lpstr>Kalman - Angles Errors</vt:lpstr>
      <vt:lpstr>Estimator: Input - Output</vt:lpstr>
      <vt:lpstr>Kalman vs Mahony</vt:lpstr>
      <vt:lpstr>Comparison between the two Estimators</vt:lpstr>
      <vt:lpstr>Structure for Estimators Comparison</vt:lpstr>
      <vt:lpstr>Yaw Rate &amp; Pitch Rate Results</vt:lpstr>
      <vt:lpstr>Yaw Rate &amp; Pitch Rate Errors</vt:lpstr>
      <vt:lpstr>Angles Results</vt:lpstr>
      <vt:lpstr>Angles Errors</vt:lpstr>
      <vt:lpstr>Comparison</vt:lpstr>
      <vt:lpstr>Controller Design</vt:lpstr>
      <vt:lpstr>Simulink System</vt:lpstr>
      <vt:lpstr>Controller Design (1/4)</vt:lpstr>
      <vt:lpstr>Controller Design (2/4)</vt:lpstr>
      <vt:lpstr>Controller Design (3/4)</vt:lpstr>
      <vt:lpstr>Controller Design (4/4)</vt:lpstr>
      <vt:lpstr>Implementation</vt:lpstr>
      <vt:lpstr>Final System</vt:lpstr>
      <vt:lpstr>Control - Pitch Reference</vt:lpstr>
      <vt:lpstr>New System Without Pitch Reference</vt:lpstr>
      <vt:lpstr>Could it work?</vt:lpstr>
      <vt:lpstr>Controller: Input – Output</vt:lpstr>
      <vt:lpstr>Final System</vt:lpstr>
      <vt:lpstr>Control Test, 1/6</vt:lpstr>
      <vt:lpstr>Control Test, 2/6</vt:lpstr>
      <vt:lpstr>Control Test, 3/6</vt:lpstr>
      <vt:lpstr>Control Test, 4/6</vt:lpstr>
      <vt:lpstr>Control Test, 5/6</vt:lpstr>
      <vt:lpstr>Control Test, 6/6</vt:lpstr>
      <vt:lpstr>EGO – Waling on Slopes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Controller Design</dc:title>
  <dc:creator>Stefano Maugeri</dc:creator>
  <cp:lastModifiedBy>Stefano Maugeri</cp:lastModifiedBy>
  <cp:revision>65</cp:revision>
  <dcterms:created xsi:type="dcterms:W3CDTF">2022-01-21T16:34:46Z</dcterms:created>
  <dcterms:modified xsi:type="dcterms:W3CDTF">2022-03-15T10:15:30Z</dcterms:modified>
</cp:coreProperties>
</file>